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67" r:id="rId2"/>
    <p:sldMasterId id="2147483711" r:id="rId3"/>
    <p:sldMasterId id="2147483813" r:id="rId4"/>
    <p:sldMasterId id="2147483739" r:id="rId5"/>
    <p:sldMasterId id="2147483810" r:id="rId6"/>
  </p:sldMasterIdLst>
  <p:notesMasterIdLst>
    <p:notesMasterId r:id="rId41"/>
  </p:notesMasterIdLst>
  <p:handoutMasterIdLst>
    <p:handoutMasterId r:id="rId42"/>
  </p:handoutMasterIdLst>
  <p:sldIdLst>
    <p:sldId id="309" r:id="rId7"/>
    <p:sldId id="275" r:id="rId8"/>
    <p:sldId id="301" r:id="rId9"/>
    <p:sldId id="306" r:id="rId10"/>
    <p:sldId id="310" r:id="rId11"/>
    <p:sldId id="308" r:id="rId12"/>
    <p:sldId id="317" r:id="rId13"/>
    <p:sldId id="311" r:id="rId14"/>
    <p:sldId id="307" r:id="rId15"/>
    <p:sldId id="319" r:id="rId16"/>
    <p:sldId id="320" r:id="rId17"/>
    <p:sldId id="325" r:id="rId18"/>
    <p:sldId id="324" r:id="rId19"/>
    <p:sldId id="322" r:id="rId20"/>
    <p:sldId id="321" r:id="rId21"/>
    <p:sldId id="326" r:id="rId22"/>
    <p:sldId id="327" r:id="rId23"/>
    <p:sldId id="328" r:id="rId24"/>
    <p:sldId id="312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7" r:id="rId33"/>
    <p:sldId id="336" r:id="rId34"/>
    <p:sldId id="338" r:id="rId35"/>
    <p:sldId id="339" r:id="rId36"/>
    <p:sldId id="340" r:id="rId37"/>
    <p:sldId id="341" r:id="rId38"/>
    <p:sldId id="342" r:id="rId39"/>
    <p:sldId id="314" r:id="rId40"/>
  </p:sldIdLst>
  <p:sldSz cx="9144000" cy="5143500" type="screen16x9"/>
  <p:notesSz cx="6858000" cy="9144000"/>
  <p:defaultTextStyle>
    <a:defPPr>
      <a:defRPr lang="fr-FR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 Capbern" initials="MOU" lastIdx="1" clrIdx="0">
    <p:extLst>
      <p:ext uri="{19B8F6BF-5375-455C-9EA6-DF929625EA0E}">
        <p15:presenceInfo xmlns:p15="http://schemas.microsoft.com/office/powerpoint/2012/main" userId="Anne Capber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BBBEF"/>
    <a:srgbClr val="2C52A0"/>
    <a:srgbClr val="EA560D"/>
    <a:srgbClr val="7B132F"/>
    <a:srgbClr val="007970"/>
    <a:srgbClr val="D73526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2F2065-A930-4552-B6D6-1B7742FB258F}" v="20" dt="2024-01-15T09:20:4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Molinari" userId="7927ecf66bb073cb" providerId="LiveId" clId="{84B3FAAC-FF38-46D9-AB0B-959A5E157E71}"/>
    <pc:docChg chg="modSld">
      <pc:chgData name="Caio Molinari" userId="7927ecf66bb073cb" providerId="LiveId" clId="{84B3FAAC-FF38-46D9-AB0B-959A5E157E71}" dt="2023-05-23T22:40:40.787" v="0" actId="20577"/>
      <pc:docMkLst>
        <pc:docMk/>
      </pc:docMkLst>
      <pc:sldChg chg="modSp mod">
        <pc:chgData name="Caio Molinari" userId="7927ecf66bb073cb" providerId="LiveId" clId="{84B3FAAC-FF38-46D9-AB0B-959A5E157E71}" dt="2023-05-23T22:40:40.787" v="0" actId="20577"/>
        <pc:sldMkLst>
          <pc:docMk/>
          <pc:sldMk cId="630856051" sldId="325"/>
        </pc:sldMkLst>
        <pc:spChg chg="mod">
          <ac:chgData name="Caio Molinari" userId="7927ecf66bb073cb" providerId="LiveId" clId="{84B3FAAC-FF38-46D9-AB0B-959A5E157E71}" dt="2023-05-23T22:40:40.787" v="0" actId="20577"/>
          <ac:spMkLst>
            <pc:docMk/>
            <pc:sldMk cId="630856051" sldId="325"/>
            <ac:spMk id="8" creationId="{93703180-4C93-478F-8D58-0C4EF9C6C4DC}"/>
          </ac:spMkLst>
        </pc:spChg>
      </pc:sldChg>
    </pc:docChg>
  </pc:docChgLst>
  <pc:docChgLst>
    <pc:chgData name="Utilisateur invité" providerId="Windows Live" clId="Web-{632F2065-A930-4552-B6D6-1B7742FB258F}"/>
    <pc:docChg chg="modSld">
      <pc:chgData name="Utilisateur invité" userId="" providerId="Windows Live" clId="Web-{632F2065-A930-4552-B6D6-1B7742FB258F}" dt="2024-01-15T09:20:43.254" v="19" actId="20577"/>
      <pc:docMkLst>
        <pc:docMk/>
      </pc:docMkLst>
      <pc:sldChg chg="modSp">
        <pc:chgData name="Utilisateur invité" userId="" providerId="Windows Live" clId="Web-{632F2065-A930-4552-B6D6-1B7742FB258F}" dt="2024-01-15T09:20:43.254" v="19" actId="20577"/>
        <pc:sldMkLst>
          <pc:docMk/>
          <pc:sldMk cId="1245990461" sldId="309"/>
        </pc:sldMkLst>
        <pc:spChg chg="mod">
          <ac:chgData name="Utilisateur invité" userId="" providerId="Windows Live" clId="Web-{632F2065-A930-4552-B6D6-1B7742FB258F}" dt="2024-01-15T09:20:43.254" v="19" actId="20577"/>
          <ac:spMkLst>
            <pc:docMk/>
            <pc:sldMk cId="1245990461" sldId="309"/>
            <ac:spMk id="2" creationId="{FF2E6AF0-1E63-AC40-B07D-BB83A22DF78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B431316-0F41-644A-AA72-FAF1B5AD5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DCD78E-F50F-804E-89FD-A31BE1CC10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A346B-666B-C94A-8F33-2F4DE82F3FEA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5F8DD4-A8F2-8F48-9375-93C28A4D1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83F9FF-8A1D-3845-BAA4-443BE49A7A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930D4-95EA-5A46-912A-7BA11F8A9E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3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EEE3-75A3-E941-8A9E-BAC97B2FAA95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78F0-3390-D844-9A7D-D38622F921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82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B78F0-3390-D844-9A7D-D38622F921F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47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12" Type="http://schemas.openxmlformats.org/officeDocument/2006/relationships/image" Target="../media/image65.jpe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emf"/><Relationship Id="rId11" Type="http://schemas.openxmlformats.org/officeDocument/2006/relationships/image" Target="../media/image64.jpeg"/><Relationship Id="rId5" Type="http://schemas.openxmlformats.org/officeDocument/2006/relationships/image" Target="../media/image59.emf"/><Relationship Id="rId15" Type="http://schemas.openxmlformats.org/officeDocument/2006/relationships/image" Target="../media/image68.jpeg"/><Relationship Id="rId10" Type="http://schemas.openxmlformats.org/officeDocument/2006/relationships/image" Target="../media/image63.jpeg"/><Relationship Id="rId4" Type="http://schemas.openxmlformats.org/officeDocument/2006/relationships/image" Target="../media/image58.bin"/><Relationship Id="rId9" Type="http://schemas.openxmlformats.org/officeDocument/2006/relationships/image" Target="../media/image62.jpeg"/><Relationship Id="rId14" Type="http://schemas.openxmlformats.org/officeDocument/2006/relationships/image" Target="../media/image6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59.emf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image" Target="../media/image58.bin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60.emf"/><Relationship Id="rId10" Type="http://schemas.openxmlformats.org/officeDocument/2006/relationships/image" Target="../media/image76.jpeg"/><Relationship Id="rId4" Type="http://schemas.openxmlformats.org/officeDocument/2006/relationships/image" Target="../media/image71.png"/><Relationship Id="rId9" Type="http://schemas.openxmlformats.org/officeDocument/2006/relationships/image" Target="../media/image7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8690275-3828-0E4D-BB28-3AEDFAF89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34" y="2571750"/>
            <a:ext cx="3090899" cy="2581418"/>
          </a:xfrm>
          <a:prstGeom prst="rect">
            <a:avLst/>
          </a:prstGeom>
        </p:spPr>
      </p:pic>
      <p:sp>
        <p:nvSpPr>
          <p:cNvPr id="18" name="Graphique 28">
            <a:extLst>
              <a:ext uri="{FF2B5EF4-FFF2-40B4-BE49-F238E27FC236}">
                <a16:creationId xmlns:a16="http://schemas.microsoft.com/office/drawing/2014/main" id="{EDB7AABD-ED3F-D34D-9878-CAE25C5E7088}"/>
              </a:ext>
            </a:extLst>
          </p:cNvPr>
          <p:cNvSpPr/>
          <p:nvPr userDrawn="1"/>
        </p:nvSpPr>
        <p:spPr>
          <a:xfrm>
            <a:off x="-6034" y="-2766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19" name="Forme libre : forme 31">
            <a:extLst>
              <a:ext uri="{FF2B5EF4-FFF2-40B4-BE49-F238E27FC236}">
                <a16:creationId xmlns:a16="http://schemas.microsoft.com/office/drawing/2014/main" id="{A12A8ABE-E060-1445-B6CC-D576ADD93140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0" name="Forme libre : forme 33">
            <a:extLst>
              <a:ext uri="{FF2B5EF4-FFF2-40B4-BE49-F238E27FC236}">
                <a16:creationId xmlns:a16="http://schemas.microsoft.com/office/drawing/2014/main" id="{213DB6A1-97EC-EA44-9282-8C441B370DA8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1" name="Forme libre : forme 34">
            <a:extLst>
              <a:ext uri="{FF2B5EF4-FFF2-40B4-BE49-F238E27FC236}">
                <a16:creationId xmlns:a16="http://schemas.microsoft.com/office/drawing/2014/main" id="{A8605C89-E20A-CC4E-AA7D-93A8EA181616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DABCFA6E-01E9-3842-AF65-2BF2729AA95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5BF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24" name="Espace réservé du texte 16">
            <a:extLst>
              <a:ext uri="{FF2B5EF4-FFF2-40B4-BE49-F238E27FC236}">
                <a16:creationId xmlns:a16="http://schemas.microsoft.com/office/drawing/2014/main" id="{E10B7CEB-1E53-6D47-BD62-BDEA2BD777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1799C16-8BCD-3A42-B8B7-2ED13700A5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1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CFAE37-8DF5-774A-95DF-C6B836BD1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35" y="2618375"/>
            <a:ext cx="2791020" cy="2534141"/>
          </a:xfrm>
          <a:prstGeom prst="rect">
            <a:avLst/>
          </a:prstGeom>
        </p:spPr>
      </p:pic>
      <p:sp>
        <p:nvSpPr>
          <p:cNvPr id="7" name="Graphique 28">
            <a:extLst>
              <a:ext uri="{FF2B5EF4-FFF2-40B4-BE49-F238E27FC236}">
                <a16:creationId xmlns:a16="http://schemas.microsoft.com/office/drawing/2014/main" id="{D72A96EE-31D1-4B48-B349-BE81F25B66FC}"/>
              </a:ext>
            </a:extLst>
          </p:cNvPr>
          <p:cNvSpPr/>
          <p:nvPr userDrawn="1"/>
        </p:nvSpPr>
        <p:spPr>
          <a:xfrm>
            <a:off x="-8735" y="-10134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8" name="Forme libre : forme 18">
            <a:extLst>
              <a:ext uri="{FF2B5EF4-FFF2-40B4-BE49-F238E27FC236}">
                <a16:creationId xmlns:a16="http://schemas.microsoft.com/office/drawing/2014/main" id="{485EF9AD-6FE3-654E-A718-9FB20FE335F4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Forme libre : forme 19">
            <a:extLst>
              <a:ext uri="{FF2B5EF4-FFF2-40B4-BE49-F238E27FC236}">
                <a16:creationId xmlns:a16="http://schemas.microsoft.com/office/drawing/2014/main" id="{AC630809-85A4-6344-A27F-E5783A840E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DE7CB-C2AB-714E-A980-B0F7D1A8BE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500">
                <a:solidFill>
                  <a:srgbClr val="7B132F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DE0D1FC-1773-694E-B1C6-89AB3643E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73DEE4-9F32-DB42-8CCA-927C72F6B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3" name="Forme libre : forme 34">
            <a:extLst>
              <a:ext uri="{FF2B5EF4-FFF2-40B4-BE49-F238E27FC236}">
                <a16:creationId xmlns:a16="http://schemas.microsoft.com/office/drawing/2014/main" id="{A7B65A70-723F-1D4F-97F6-3A76E028B7A7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06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foncé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" y="2527435"/>
            <a:ext cx="2888940" cy="262575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1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0" y="1956317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2D06302-3401-2048-B5E3-E96FAC60A06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2C52A0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7367C25-581E-FA4D-B579-CEA6F23169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CA3757A-21E7-B94C-8F27-48E9044278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5" name="Forme libre : forme 34">
            <a:extLst>
              <a:ext uri="{FF2B5EF4-FFF2-40B4-BE49-F238E27FC236}">
                <a16:creationId xmlns:a16="http://schemas.microsoft.com/office/drawing/2014/main" id="{F6837D69-3961-7A47-88A7-CA52DCFCA2D9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8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N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99750"/>
            <a:ext cx="2808876" cy="2542252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1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08457ECD-BFA8-CF4D-BC81-E8DC70126A7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EA560D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D692F94B-D752-214E-A462-86C3B84116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9D40ADD-8FBD-154B-B082-D6CC1E90AE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5" name="Forme libre : forme 34">
            <a:extLst>
              <a:ext uri="{FF2B5EF4-FFF2-40B4-BE49-F238E27FC236}">
                <a16:creationId xmlns:a16="http://schemas.microsoft.com/office/drawing/2014/main" id="{0A416530-10C0-1C4C-B72A-AF6715CFABDA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16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C6501DE-E985-AD4F-9543-94BA01A2D2EC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E02B7E-56D8-7042-A909-FEA18E90ED93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6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534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01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6E4B9FDA-5ED6-0D45-B930-A3494EED1E74}"/>
              </a:ext>
            </a:extLst>
          </p:cNvPr>
          <p:cNvSpPr/>
          <p:nvPr userDrawn="1"/>
        </p:nvSpPr>
        <p:spPr bwMode="auto">
          <a:xfrm>
            <a:off x="8362855" y="-3233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758AF1DD-E600-7448-8EA2-11A53E085FA7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398B027B-E993-5A48-8C38-BD7E6735AB3B}"/>
              </a:ext>
            </a:extLst>
          </p:cNvPr>
          <p:cNvSpPr/>
          <p:nvPr userDrawn="1"/>
        </p:nvSpPr>
        <p:spPr>
          <a:xfrm rot="10800000">
            <a:off x="0" y="62708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D812D5-D3E0-3548-933A-00096B91D472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0AC91637-A718-5546-9A3D-9048487540BB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07003C-99A1-F240-8031-25ECF10A3AC5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65000"/>
                  </a:schemeClr>
                </a:solidFill>
              </a:rPr>
              <a:t>ENSEIRB-MATMECA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AC5C88-73AF-6148-8B82-5C6B5E68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Espace réservé du contenu 9">
            <a:extLst>
              <a:ext uri="{FF2B5EF4-FFF2-40B4-BE49-F238E27FC236}">
                <a16:creationId xmlns:a16="http://schemas.microsoft.com/office/drawing/2014/main" id="{E074FE39-DB67-DE41-9DAC-4B9DB8C0CF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2C1FD67-0CA5-7742-8AAD-3F6112891F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AA90BBB-1366-A94A-8760-18EBC29686EF}"/>
              </a:ext>
            </a:extLst>
          </p:cNvPr>
          <p:cNvSpPr/>
          <p:nvPr userDrawn="1"/>
        </p:nvSpPr>
        <p:spPr bwMode="auto">
          <a:xfrm>
            <a:off x="0" y="0"/>
            <a:ext cx="9143999" cy="51435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D31FCF-9E70-2E47-A47E-7F76315459B7}"/>
              </a:ext>
            </a:extLst>
          </p:cNvPr>
          <p:cNvSpPr/>
          <p:nvPr userDrawn="1"/>
        </p:nvSpPr>
        <p:spPr bwMode="auto">
          <a:xfrm>
            <a:off x="242382" y="136786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25" name="Graphique 23">
            <a:extLst>
              <a:ext uri="{FF2B5EF4-FFF2-40B4-BE49-F238E27FC236}">
                <a16:creationId xmlns:a16="http://schemas.microsoft.com/office/drawing/2014/main" id="{5F11FD9F-0138-CE4A-A539-C16E6CC77422}"/>
              </a:ext>
            </a:extLst>
          </p:cNvPr>
          <p:cNvSpPr/>
          <p:nvPr userDrawn="1"/>
        </p:nvSpPr>
        <p:spPr>
          <a:xfrm>
            <a:off x="6595234" y="304072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6" name="Forme libre : forme 12">
            <a:extLst>
              <a:ext uri="{FF2B5EF4-FFF2-40B4-BE49-F238E27FC236}">
                <a16:creationId xmlns:a16="http://schemas.microsoft.com/office/drawing/2014/main" id="{21B855A1-0C77-3142-96EC-F6C51B75E7AA}"/>
              </a:ext>
            </a:extLst>
          </p:cNvPr>
          <p:cNvSpPr/>
          <p:nvPr userDrawn="1"/>
        </p:nvSpPr>
        <p:spPr>
          <a:xfrm>
            <a:off x="7697212" y="2566852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7" name="Forme libre : forme 12">
            <a:extLst>
              <a:ext uri="{FF2B5EF4-FFF2-40B4-BE49-F238E27FC236}">
                <a16:creationId xmlns:a16="http://schemas.microsoft.com/office/drawing/2014/main" id="{37F3D4AC-0CEF-3F4E-8065-7BD72C0E0E02}"/>
              </a:ext>
            </a:extLst>
          </p:cNvPr>
          <p:cNvSpPr/>
          <p:nvPr userDrawn="1"/>
        </p:nvSpPr>
        <p:spPr>
          <a:xfrm>
            <a:off x="8593414" y="1032594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8" name="Graphique 23">
            <a:extLst>
              <a:ext uri="{FF2B5EF4-FFF2-40B4-BE49-F238E27FC236}">
                <a16:creationId xmlns:a16="http://schemas.microsoft.com/office/drawing/2014/main" id="{24A3048B-D194-A14D-8191-C2DA0CBDF651}"/>
              </a:ext>
            </a:extLst>
          </p:cNvPr>
          <p:cNvSpPr/>
          <p:nvPr userDrawn="1"/>
        </p:nvSpPr>
        <p:spPr>
          <a:xfrm>
            <a:off x="6345061" y="3335191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9" name="Forme libre : forme 12">
            <a:extLst>
              <a:ext uri="{FF2B5EF4-FFF2-40B4-BE49-F238E27FC236}">
                <a16:creationId xmlns:a16="http://schemas.microsoft.com/office/drawing/2014/main" id="{DB8A2BAD-1BAE-F745-8AD4-22186CAD600E}"/>
              </a:ext>
            </a:extLst>
          </p:cNvPr>
          <p:cNvSpPr/>
          <p:nvPr userDrawn="1"/>
        </p:nvSpPr>
        <p:spPr>
          <a:xfrm rot="10800000">
            <a:off x="-9138" y="61044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31" name="Espace réservé de la date 3">
            <a:extLst>
              <a:ext uri="{FF2B5EF4-FFF2-40B4-BE49-F238E27FC236}">
                <a16:creationId xmlns:a16="http://schemas.microsoft.com/office/drawing/2014/main" id="{C4521207-F721-6342-9C17-A041788E3933}"/>
              </a:ext>
            </a:extLst>
          </p:cNvPr>
          <p:cNvSpPr txBox="1">
            <a:spLocks/>
          </p:cNvSpPr>
          <p:nvPr userDrawn="1"/>
        </p:nvSpPr>
        <p:spPr>
          <a:xfrm>
            <a:off x="7370070" y="4883266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1D7A4FC4-409A-4D49-A9A1-1F7DB2CB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6D12EAA-01BD-5648-93A7-D15530C69CFE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8E6F3E0-0034-3242-8E79-63132068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D33E9DA-438A-FB4A-B741-4E37C7979D9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3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CFC5B-D566-004B-BD4F-1AC191E6FDC4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1D7A4FC4-409A-4D49-A9A1-1F7DB2CB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8" name="Espace réservé du contenu 9">
            <a:extLst>
              <a:ext uri="{FF2B5EF4-FFF2-40B4-BE49-F238E27FC236}">
                <a16:creationId xmlns:a16="http://schemas.microsoft.com/office/drawing/2014/main" id="{21C34B9C-F573-0C4F-B047-DF22593845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8CA88A11-D725-F945-AA3B-FAB3357CA118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7B0A7B-3309-E84D-BF68-887A28E22AB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403E387-DF1D-FC4C-BD10-3F4D8D92C1F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5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7FCDF-A9A5-9C43-AAF3-41B7C387C716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C49278-44DD-CC48-BF99-5A80AC83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8" name="Espace réservé du contenu 9">
            <a:extLst>
              <a:ext uri="{FF2B5EF4-FFF2-40B4-BE49-F238E27FC236}">
                <a16:creationId xmlns:a16="http://schemas.microsoft.com/office/drawing/2014/main" id="{FDC8C181-1D0B-FB41-9D5D-B1321ED1EE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45D5F786-B0C2-C548-97E7-CDF49371E018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9A261-19F9-8144-8D96-39A586763D89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5314F67-55EE-8C4A-BCE6-C684403A72E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40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ED759-C510-5F40-B934-3900F4898D5A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22800C4-7C90-7A48-ABE6-ADEA60A7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85420A5-AE28-374A-A4F8-71FE75B44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866759B6-0A9C-AD47-8114-B3463087C338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D9B2A5D-2375-164F-93B6-E56B43A03A6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65427B-F74E-CD4B-AA32-8859E988848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46" y="2508121"/>
            <a:ext cx="2888940" cy="262575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-10159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908D3290-54DB-5248-B5A0-8CE807BEBF1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5BF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694B7EB-C561-5140-86AD-502997473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D1F40E5-5731-A644-AD2E-83F3A68B8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5" name="Forme libre : forme 34">
            <a:extLst>
              <a:ext uri="{FF2B5EF4-FFF2-40B4-BE49-F238E27FC236}">
                <a16:creationId xmlns:a16="http://schemas.microsoft.com/office/drawing/2014/main" id="{C93D47E7-F180-DE49-BDBA-58582ADFDBC6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7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F5543-614B-394F-83F0-0191B0727C83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09355492-B6EB-0241-A2F6-E3B37932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58B15C-6A1A-A54B-AEA4-C076986A76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738" indent="-30638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  <a:lvl5pPr marL="1371566" indent="0">
              <a:buNone/>
              <a:defRPr/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  <a:endParaRPr lang="en-US"/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9475AFDA-AA03-3B4A-B63D-856A57BE546D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82F03C-2AA0-0C49-A75D-666DB01D9FE9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37A7F4D-E091-204F-B27D-F62E8B84456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88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76ED5-3652-1440-B99E-AFCA4E5432BE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CA4BAEBD-54BA-0E4A-AEB2-474CCBD9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3C59B5-7FB0-B042-97D1-51E1F1780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6967A594-00E3-CE4A-BE71-F6A063200141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DEC7DA-558A-6D4F-B3E7-481D20049453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008E646-68E5-A049-8B48-146C2DEBDBA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5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CAB55-5CD4-874F-8822-EC50DF724047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4B60C-07E6-B741-8454-CFE3EDE6867D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63EE659-7D92-944A-B461-0F7A8CEB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EDF072-E00F-6B4D-9ECE-84CD3A0D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01CBC02B-2E1B-1C4D-9D66-84D5B08FB933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493891-D4D0-9F42-A502-484181A084B3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5AD8CC-B129-BD46-B02E-196632A0908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47749" y="4608750"/>
            <a:ext cx="595637" cy="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18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2A5B8A3-E231-DB4C-8EBD-DB5FF752954A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579A8D8-4172-4641-B857-7158A3378188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563103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31ED5C-22D3-2644-A2B1-8EA59912A71F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Graphique 23">
            <a:extLst>
              <a:ext uri="{FF2B5EF4-FFF2-40B4-BE49-F238E27FC236}">
                <a16:creationId xmlns:a16="http://schemas.microsoft.com/office/drawing/2014/main" id="{B7CDB21D-3F0C-DB4F-9739-E0907344F17A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6" name="Forme libre : forme 12">
            <a:extLst>
              <a:ext uri="{FF2B5EF4-FFF2-40B4-BE49-F238E27FC236}">
                <a16:creationId xmlns:a16="http://schemas.microsoft.com/office/drawing/2014/main" id="{9B95420D-B663-3248-830D-E7EB74BDCD25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Forme libre : forme 12">
            <a:extLst>
              <a:ext uri="{FF2B5EF4-FFF2-40B4-BE49-F238E27FC236}">
                <a16:creationId xmlns:a16="http://schemas.microsoft.com/office/drawing/2014/main" id="{C843B07D-02BD-364D-933A-BE4A251DB5AF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8" name="Graphique 23">
            <a:extLst>
              <a:ext uri="{FF2B5EF4-FFF2-40B4-BE49-F238E27FC236}">
                <a16:creationId xmlns:a16="http://schemas.microsoft.com/office/drawing/2014/main" id="{511249DB-563D-A740-B63C-BAE54F1ADE26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9" name="Forme libre : forme 12">
            <a:extLst>
              <a:ext uri="{FF2B5EF4-FFF2-40B4-BE49-F238E27FC236}">
                <a16:creationId xmlns:a16="http://schemas.microsoft.com/office/drawing/2014/main" id="{814A45AD-A882-6346-99FD-CA811B3C3091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6" name="Espace réservé de la date 3">
            <a:extLst>
              <a:ext uri="{FF2B5EF4-FFF2-40B4-BE49-F238E27FC236}">
                <a16:creationId xmlns:a16="http://schemas.microsoft.com/office/drawing/2014/main" id="{AE3F83E4-4478-D648-8ECB-7FDA676B1DE1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4D529D-20B2-9546-BEC7-6A2441E31AC3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2749517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FE5521C-8893-C941-B275-8DB05BA0DFBD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79A20B-CBCF-354B-9B2D-7DD566E87B9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3098741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2FA47F0-F10C-7C43-80F8-06F32BB663E6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559E00-14F0-114B-8F4C-F333B66ECAC5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779876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F19DEA51-BED8-9B44-A686-FB027D4FCF0C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51747C-6BF5-5C4D-B6D0-C64438CCD106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2582097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4ECAF7AB-EC06-6940-A999-CECCE75BBAA8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BB73397-B33F-324C-AC06-41E716119412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2488258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9637235B-BFFB-854B-89AA-E3C03C0241FD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132EC9F-BD56-A144-A2E2-99A4C2C929C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281933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E615151-1705-8348-BC0D-BDC3E37E2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36" y="2571750"/>
            <a:ext cx="3412133" cy="2571750"/>
          </a:xfrm>
          <a:prstGeom prst="rect">
            <a:avLst/>
          </a:prstGeom>
        </p:spPr>
      </p:pic>
      <p:sp>
        <p:nvSpPr>
          <p:cNvPr id="15" name="Graphique 28">
            <a:extLst>
              <a:ext uri="{FF2B5EF4-FFF2-40B4-BE49-F238E27FC236}">
                <a16:creationId xmlns:a16="http://schemas.microsoft.com/office/drawing/2014/main" id="{8540991D-7843-AC4E-9A02-E9EDD541E474}"/>
              </a:ext>
            </a:extLst>
          </p:cNvPr>
          <p:cNvSpPr/>
          <p:nvPr userDrawn="1"/>
        </p:nvSpPr>
        <p:spPr>
          <a:xfrm>
            <a:off x="-8735" y="1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16" name="Forme libre : forme 12">
            <a:extLst>
              <a:ext uri="{FF2B5EF4-FFF2-40B4-BE49-F238E27FC236}">
                <a16:creationId xmlns:a16="http://schemas.microsoft.com/office/drawing/2014/main" id="{73480E6F-52F3-1345-8D73-B5FC2B51C9EE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7" name="Forme libre : forme 13">
            <a:extLst>
              <a:ext uri="{FF2B5EF4-FFF2-40B4-BE49-F238E27FC236}">
                <a16:creationId xmlns:a16="http://schemas.microsoft.com/office/drawing/2014/main" id="{741DE8C8-60DB-4341-A6C2-BF1C91A68ADC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A5996F5-B331-D34B-9AF6-4DEB506A943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D73526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17E55789-38A2-4949-BE11-83F6F61780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4235FA5-B23C-D549-84DB-49D0D3DE47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9" name="Forme libre : forme 34">
            <a:extLst>
              <a:ext uri="{FF2B5EF4-FFF2-40B4-BE49-F238E27FC236}">
                <a16:creationId xmlns:a16="http://schemas.microsoft.com/office/drawing/2014/main" id="{62AD66C4-63D2-FE47-85DB-198E4B1FF46E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213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D9A3180D-3203-7243-BC82-B710B1114444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562669-D402-4841-8083-BC530A113C67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>
                <a:solidFill>
                  <a:schemeClr val="bg1"/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73459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4EF8B9F-5980-7C4F-B956-72FF085B58C2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A60FB5-C23D-D84C-97CC-E2E46E954DDA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3468306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2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0BBB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BBB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BBBE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Espace réservé du contenu 9">
            <a:extLst>
              <a:ext uri="{FF2B5EF4-FFF2-40B4-BE49-F238E27FC236}">
                <a16:creationId xmlns:a16="http://schemas.microsoft.com/office/drawing/2014/main" id="{32224E8E-B9B2-D646-928A-3169B8F932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479AF9BC-A59D-E44D-9B2B-AC6D7554E853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116D7F-BC7C-DA4D-8AA7-9C70D78E771F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37306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2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B4841D68-2228-D447-8D2A-F775974671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2ED3653C-DC58-CB48-93B5-5413A06DAD5C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9CAA55-E9D2-B448-B71C-C77A0407E648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1419022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2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605F12A-E39D-AD4B-846E-2F7C391E36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F3E7725F-814C-3042-8716-0B81EE79CF4F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1CFC70-A972-B344-9519-2D1536256A8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601976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36DFBE-3B8B-5642-997C-3B72E6EC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2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B924896D-A541-F644-8F31-0B816099E333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1FF72D-50B7-F242-8629-5117D8977BE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30106068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36DFBE-3B8B-5642-997C-3B72E6EC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2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D7352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4ED75902-6D59-754D-A03E-4A8E64D4F226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63F9D3-55A0-6646-9FFC-5120C75C3937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1019348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36DFBE-3B8B-5642-997C-3B72E6EC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0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1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C52A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4A280179-89E9-EC48-8FDF-1C7A0E2A571A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CC2832-C3C9-414E-B255-AA81C17EF79B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3975365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926D1F3-41FE-2C47-BE1A-4B7ABCD5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36DFBE-3B8B-5642-997C-3B72E6EC72D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738" indent="-30638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  <a:lvl5pPr marL="1371566" indent="0">
              <a:buNone/>
              <a:defRPr/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  <a:endParaRPr lang="en-US"/>
          </a:p>
        </p:txBody>
      </p:sp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E9AB76FB-BF77-F54A-A89E-EFDC5BD9ABAE}"/>
              </a:ext>
            </a:extLst>
          </p:cNvPr>
          <p:cNvSpPr/>
          <p:nvPr userDrawn="1"/>
        </p:nvSpPr>
        <p:spPr bwMode="auto">
          <a:xfrm>
            <a:off x="8362855" y="2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8CAA9048-915B-C04E-91DA-9881F6C83FFE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1EBDF5B4-A368-A74B-8806-CA9EEE81FF58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5259EF1E-5410-8446-A468-0DC137FCD80E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32AFC7-12B2-B44C-B7CF-26D5B61488FA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>
                <a:solidFill>
                  <a:schemeClr val="bg1">
                    <a:lumMod val="75000"/>
                  </a:schemeClr>
                </a:solidFill>
              </a:rPr>
              <a:t>ENSEIRB-MATMECA</a:t>
            </a:r>
          </a:p>
        </p:txBody>
      </p:sp>
    </p:spTree>
    <p:extLst>
      <p:ext uri="{BB962C8B-B14F-4D97-AF65-F5344CB8AC3E}">
        <p14:creationId xmlns:p14="http://schemas.microsoft.com/office/powerpoint/2010/main" val="295482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1F237FF-6F41-644D-93C9-42106BEA6536}"/>
              </a:ext>
            </a:extLst>
          </p:cNvPr>
          <p:cNvSpPr/>
          <p:nvPr userDrawn="1"/>
        </p:nvSpPr>
        <p:spPr bwMode="auto">
          <a:xfrm>
            <a:off x="0" y="4233557"/>
            <a:ext cx="9144000" cy="9099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pic>
        <p:nvPicPr>
          <p:cNvPr id="27" name="Image 26" descr="Bordeaux_Metropole_logo_positif_vertical_RVB_02.png">
            <a:extLst>
              <a:ext uri="{FF2B5EF4-FFF2-40B4-BE49-F238E27FC236}">
                <a16:creationId xmlns:a16="http://schemas.microsoft.com/office/drawing/2014/main" id="{E006A10B-3E8E-E249-8D5A-20610C439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660" y="3007505"/>
            <a:ext cx="531382" cy="74357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95FBFF7-7D8A-054F-8CB6-6E920983FC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806" y="3247592"/>
            <a:ext cx="1047906" cy="45090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F4A9FB8-AE7B-3449-8F55-B6BB989D5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23"/>
          <a:stretch/>
        </p:blipFill>
        <p:spPr>
          <a:xfrm>
            <a:off x="1137684" y="6646715"/>
            <a:ext cx="7920000" cy="115587"/>
          </a:xfrm>
          <a:prstGeom prst="rect">
            <a:avLst/>
          </a:prstGeom>
          <a:solidFill>
            <a:srgbClr val="DF4F4C"/>
          </a:solidFill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55CB915E-0926-C84A-B81D-F52994AA9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69" t="20614" b="35720"/>
          <a:stretch/>
        </p:blipFill>
        <p:spPr>
          <a:xfrm>
            <a:off x="2634280" y="3120528"/>
            <a:ext cx="1058541" cy="7812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134D4FA-5794-A44D-A71A-560C8E7BA6D7}"/>
              </a:ext>
            </a:extLst>
          </p:cNvPr>
          <p:cNvSpPr/>
          <p:nvPr userDrawn="1"/>
        </p:nvSpPr>
        <p:spPr bwMode="auto">
          <a:xfrm>
            <a:off x="-8603" y="-98093"/>
            <a:ext cx="9144000" cy="27116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AA8EB2D-0271-374C-8534-29071E4B776D}"/>
              </a:ext>
            </a:extLst>
          </p:cNvPr>
          <p:cNvSpPr txBox="1"/>
          <p:nvPr userDrawn="1"/>
        </p:nvSpPr>
        <p:spPr>
          <a:xfrm rot="16200000">
            <a:off x="7149101" y="2220168"/>
            <a:ext cx="3780233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© Bordeaux INP, © </a:t>
            </a:r>
            <a:r>
              <a:rPr lang="fr-FR" sz="650" err="1">
                <a:solidFill>
                  <a:schemeClr val="bg1">
                    <a:lumMod val="75000"/>
                  </a:schemeClr>
                </a:solidFill>
              </a:rPr>
              <a:t>Fotolia</a:t>
            </a:r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, © </a:t>
            </a:r>
            <a:r>
              <a:rPr lang="fr-FR" sz="65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,   © Noun Project, © Alexis </a:t>
            </a:r>
            <a:r>
              <a:rPr lang="fr-FR" sz="650" err="1">
                <a:solidFill>
                  <a:schemeClr val="bg1">
                    <a:lumMod val="75000"/>
                  </a:schemeClr>
                </a:solidFill>
              </a:rPr>
              <a:t>Cheziere</a:t>
            </a:r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7A56C8-889A-B949-8A73-9674E6CB1D1E}"/>
              </a:ext>
            </a:extLst>
          </p:cNvPr>
          <p:cNvSpPr txBox="1"/>
          <p:nvPr userDrawn="1"/>
        </p:nvSpPr>
        <p:spPr>
          <a:xfrm>
            <a:off x="8603" y="1952647"/>
            <a:ext cx="9101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spc="100">
                <a:solidFill>
                  <a:srgbClr val="2A2E46"/>
                </a:solidFill>
              </a:rPr>
              <a:t>Merci pour votre attention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7A62161-FC2E-C548-A5B8-EA76F161424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331028" y="737377"/>
            <a:ext cx="2481944" cy="68020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3D33D8C-2D98-1A45-9115-9FD05707B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21" t="25175" r="8981" b="24298"/>
          <a:stretch/>
        </p:blipFill>
        <p:spPr>
          <a:xfrm>
            <a:off x="491708" y="4526213"/>
            <a:ext cx="511965" cy="31431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7AB19B3-FC2A-5740-86CB-E7422A28E76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26001" y="4567301"/>
            <a:ext cx="695503" cy="26349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DA04744-42E3-C148-9326-E5D430E6BC7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982" y="4625627"/>
            <a:ext cx="727714" cy="19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186A8F1-6872-3647-9F46-9C695E2E180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86" y="4571627"/>
            <a:ext cx="763890" cy="3060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556EB4D-4B11-3A49-8FF9-253348EB704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904" y="4583127"/>
            <a:ext cx="753125" cy="2736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26982A0-D97D-A641-961B-BB255D611DE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620" y="4418948"/>
            <a:ext cx="387139" cy="5472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CAA243A-D51D-D94C-861A-70B4B294462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735" y="4497136"/>
            <a:ext cx="395418" cy="3954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79E54D9-6B64-804C-9D31-F25C996021A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522" y="4646772"/>
            <a:ext cx="600705" cy="20995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08AEB1E-B5FF-224C-8839-5E193303647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721" y="4553239"/>
            <a:ext cx="360000" cy="360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3F4355B-B68B-E540-AA64-55613BA7AD5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084" y="4686827"/>
            <a:ext cx="516912" cy="1368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54140D3D-7E8A-844B-9D7B-73D8BABE13B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633" y="4535627"/>
            <a:ext cx="469647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9AE3707-8274-5549-9C4B-8D7CCF923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36" y="2571751"/>
            <a:ext cx="3138752" cy="2571750"/>
          </a:xfrm>
          <a:prstGeom prst="rect">
            <a:avLst/>
          </a:prstGeom>
        </p:spPr>
      </p:pic>
      <p:sp>
        <p:nvSpPr>
          <p:cNvPr id="8" name="Graphique 28">
            <a:extLst>
              <a:ext uri="{FF2B5EF4-FFF2-40B4-BE49-F238E27FC236}">
                <a16:creationId xmlns:a16="http://schemas.microsoft.com/office/drawing/2014/main" id="{F86B9A78-2DC5-F648-A449-A43554126389}"/>
              </a:ext>
            </a:extLst>
          </p:cNvPr>
          <p:cNvSpPr/>
          <p:nvPr userDrawn="1"/>
        </p:nvSpPr>
        <p:spPr>
          <a:xfrm>
            <a:off x="-16355" y="1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9" name="Forme libre : forme 31">
            <a:extLst>
              <a:ext uri="{FF2B5EF4-FFF2-40B4-BE49-F238E27FC236}">
                <a16:creationId xmlns:a16="http://schemas.microsoft.com/office/drawing/2014/main" id="{E664AE4C-61FA-2F45-9073-ABDB59F0551F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0" name="Forme libre : forme 33">
            <a:extLst>
              <a:ext uri="{FF2B5EF4-FFF2-40B4-BE49-F238E27FC236}">
                <a16:creationId xmlns:a16="http://schemas.microsoft.com/office/drawing/2014/main" id="{050F7130-2253-614A-B69A-E32F220DFF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2F73C25-7390-9A4B-85C0-2E9D17E939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970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1511DE2A-E70D-7A46-B56B-FA06B8C1F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34D4215-4B38-E840-8645-F69A096A56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4" name="Forme libre : forme 34">
            <a:extLst>
              <a:ext uri="{FF2B5EF4-FFF2-40B4-BE49-F238E27FC236}">
                <a16:creationId xmlns:a16="http://schemas.microsoft.com/office/drawing/2014/main" id="{19AF78B2-ADAB-214B-B9ED-00C9F1BC65AD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336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établis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CA2625D-9E03-434C-AAFC-CA9C7CCBF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23"/>
          <a:stretch/>
        </p:blipFill>
        <p:spPr>
          <a:xfrm>
            <a:off x="1137684" y="6646715"/>
            <a:ext cx="7920000" cy="115587"/>
          </a:xfrm>
          <a:prstGeom prst="rect">
            <a:avLst/>
          </a:prstGeom>
          <a:solidFill>
            <a:srgbClr val="DF4F4C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57FF41-5066-9F41-8BA1-FA32D4314E3C}"/>
              </a:ext>
            </a:extLst>
          </p:cNvPr>
          <p:cNvSpPr/>
          <p:nvPr userDrawn="1"/>
        </p:nvSpPr>
        <p:spPr bwMode="auto">
          <a:xfrm>
            <a:off x="-8603" y="-98093"/>
            <a:ext cx="9144000" cy="27116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B4639A-08F9-5F4A-8240-C6F38829A78D}"/>
              </a:ext>
            </a:extLst>
          </p:cNvPr>
          <p:cNvSpPr txBox="1"/>
          <p:nvPr userDrawn="1"/>
        </p:nvSpPr>
        <p:spPr>
          <a:xfrm>
            <a:off x="8603" y="1952647"/>
            <a:ext cx="9101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spc="100">
                <a:solidFill>
                  <a:srgbClr val="2A2E46"/>
                </a:solidFill>
              </a:rPr>
              <a:t>Merci pour votre attention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7E13E6D-9B57-5546-A647-9843FA12E2DE}"/>
              </a:ext>
            </a:extLst>
          </p:cNvPr>
          <p:cNvSpPr txBox="1"/>
          <p:nvPr userDrawn="1"/>
        </p:nvSpPr>
        <p:spPr>
          <a:xfrm>
            <a:off x="0" y="4873092"/>
            <a:ext cx="9143999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© Bordeaux INP, © </a:t>
            </a:r>
            <a:r>
              <a:rPr lang="fr-FR" sz="650" err="1">
                <a:solidFill>
                  <a:schemeClr val="bg1">
                    <a:lumMod val="75000"/>
                  </a:schemeClr>
                </a:solidFill>
              </a:rPr>
              <a:t>Fotolia</a:t>
            </a:r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, © </a:t>
            </a:r>
            <a:r>
              <a:rPr lang="fr-FR" sz="65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, © Noun Project, © Alexis </a:t>
            </a:r>
            <a:r>
              <a:rPr lang="fr-FR" sz="650" err="1">
                <a:solidFill>
                  <a:schemeClr val="bg1">
                    <a:lumMod val="75000"/>
                  </a:schemeClr>
                </a:solidFill>
              </a:rPr>
              <a:t>Cheziere</a:t>
            </a:r>
            <a:r>
              <a:rPr lang="fr-FR" sz="65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7A03B39-98F2-E945-9FC6-F90FE44B2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69" t="20614" b="35720"/>
          <a:stretch/>
        </p:blipFill>
        <p:spPr>
          <a:xfrm>
            <a:off x="917575" y="494058"/>
            <a:ext cx="1216025" cy="8974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0B79BCC-5807-1E47-A394-E61061902E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664" y="584510"/>
            <a:ext cx="971773" cy="5756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28D79AD-3816-3A4C-9C7A-5ED437A2E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21" t="25175" r="8981" b="24298"/>
          <a:stretch/>
        </p:blipFill>
        <p:spPr>
          <a:xfrm>
            <a:off x="998821" y="3137734"/>
            <a:ext cx="421459" cy="2587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BDA5F46-D6F7-E948-B6CA-315D58368C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126" y="3188171"/>
            <a:ext cx="749393" cy="234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BED447E-7971-9C48-91F2-E2081F7F9B9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63" y="3174842"/>
            <a:ext cx="949451" cy="2772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4ED071-6B68-AF48-BAD8-311AE933322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126" y="3869836"/>
            <a:ext cx="891771" cy="2448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D27D4E9-1AC0-CC46-A813-30F9E34B5D1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980" y="3869215"/>
            <a:ext cx="998207" cy="2772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C2A5CE0-E51F-1A46-A57B-58A620099B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733" y="3877268"/>
            <a:ext cx="957895" cy="252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60BFDB5-C92F-D343-A491-B7C4AA509AD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821" y="3890815"/>
            <a:ext cx="878429" cy="23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C1CB280-EB24-084B-916F-87036B9BC85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980" y="3181686"/>
            <a:ext cx="914603" cy="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9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 n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068D51-985B-5F47-B86D-308C1FDEB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475"/>
          <a:stretch/>
        </p:blipFill>
        <p:spPr>
          <a:xfrm>
            <a:off x="0" y="2581950"/>
            <a:ext cx="3090648" cy="2561543"/>
          </a:xfrm>
          <a:prstGeom prst="rect">
            <a:avLst/>
          </a:prstGeom>
        </p:spPr>
      </p:pic>
      <p:sp>
        <p:nvSpPr>
          <p:cNvPr id="8" name="Graphique 28">
            <a:extLst>
              <a:ext uri="{FF2B5EF4-FFF2-40B4-BE49-F238E27FC236}">
                <a16:creationId xmlns:a16="http://schemas.microsoft.com/office/drawing/2014/main" id="{8F9B4EAC-6AA2-724C-867E-0F102B4A512C}"/>
              </a:ext>
            </a:extLst>
          </p:cNvPr>
          <p:cNvSpPr/>
          <p:nvPr userDrawn="1"/>
        </p:nvSpPr>
        <p:spPr>
          <a:xfrm>
            <a:off x="4111" y="-13815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9" name="Forme libre : forme 31">
            <a:extLst>
              <a:ext uri="{FF2B5EF4-FFF2-40B4-BE49-F238E27FC236}">
                <a16:creationId xmlns:a16="http://schemas.microsoft.com/office/drawing/2014/main" id="{539871A7-AE8E-854B-BB1D-5AF24A5DC101}"/>
              </a:ext>
            </a:extLst>
          </p:cNvPr>
          <p:cNvSpPr/>
          <p:nvPr userDrawn="1"/>
        </p:nvSpPr>
        <p:spPr bwMode="auto">
          <a:xfrm>
            <a:off x="-4520" y="1938159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0" name="Forme libre : forme 33">
            <a:extLst>
              <a:ext uri="{FF2B5EF4-FFF2-40B4-BE49-F238E27FC236}">
                <a16:creationId xmlns:a16="http://schemas.microsoft.com/office/drawing/2014/main" id="{434830C9-C0BE-714D-8AA5-BB2BFC3659FC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EC60331-4D6B-F847-9258-F0D3452432F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5BF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3ACB62A4-205E-EA46-9A9A-DDD8CFFF46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9FB7F92-986D-3744-A02C-7F6D56E7B3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4" name="Forme libre : forme 34">
            <a:extLst>
              <a:ext uri="{FF2B5EF4-FFF2-40B4-BE49-F238E27FC236}">
                <a16:creationId xmlns:a16="http://schemas.microsoft.com/office/drawing/2014/main" id="{66420983-0C4E-E849-9FED-4C4D6D68083A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DBDBF8E-A802-BC46-9D28-F1390D43E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" y="2582376"/>
            <a:ext cx="4487115" cy="2567070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E22008DB-6A5E-6A49-9F29-18395B6186CD}"/>
              </a:ext>
            </a:extLst>
          </p:cNvPr>
          <p:cNvSpPr/>
          <p:nvPr userDrawn="1"/>
        </p:nvSpPr>
        <p:spPr>
          <a:xfrm>
            <a:off x="10021" y="100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0E76011-062A-024A-8AD7-1963AF4FC98C}"/>
              </a:ext>
            </a:extLst>
          </p:cNvPr>
          <p:cNvSpPr/>
          <p:nvPr userDrawn="1"/>
        </p:nvSpPr>
        <p:spPr bwMode="auto">
          <a:xfrm>
            <a:off x="-139" y="1957368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D9867F6C-BF08-B446-89A2-8247C30B5E8A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7FA6B768-3BCF-3943-8124-F71829CBE8F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970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ACBA9B-055B-FF45-A353-6448C93F7B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B56938-18C7-FB48-88B4-59DB83E35E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5" name="Forme libre : forme 34">
            <a:extLst>
              <a:ext uri="{FF2B5EF4-FFF2-40B4-BE49-F238E27FC236}">
                <a16:creationId xmlns:a16="http://schemas.microsoft.com/office/drawing/2014/main" id="{D385BB95-6B88-B842-BAD7-403939D90BCD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8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CFAE37-8DF5-774A-95DF-C6B836BD1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79" y="2517747"/>
            <a:ext cx="2926285" cy="2616638"/>
          </a:xfrm>
          <a:prstGeom prst="rect">
            <a:avLst/>
          </a:prstGeom>
        </p:spPr>
      </p:pic>
      <p:sp>
        <p:nvSpPr>
          <p:cNvPr id="7" name="Graphique 28">
            <a:extLst>
              <a:ext uri="{FF2B5EF4-FFF2-40B4-BE49-F238E27FC236}">
                <a16:creationId xmlns:a16="http://schemas.microsoft.com/office/drawing/2014/main" id="{D72A96EE-31D1-4B48-B349-BE81F25B66FC}"/>
              </a:ext>
            </a:extLst>
          </p:cNvPr>
          <p:cNvSpPr/>
          <p:nvPr userDrawn="1"/>
        </p:nvSpPr>
        <p:spPr>
          <a:xfrm>
            <a:off x="-8735" y="-10134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8" name="Forme libre : forme 18">
            <a:extLst>
              <a:ext uri="{FF2B5EF4-FFF2-40B4-BE49-F238E27FC236}">
                <a16:creationId xmlns:a16="http://schemas.microsoft.com/office/drawing/2014/main" id="{485EF9AD-6FE3-654E-A718-9FB20FE335F4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Forme libre : forme 19">
            <a:extLst>
              <a:ext uri="{FF2B5EF4-FFF2-40B4-BE49-F238E27FC236}">
                <a16:creationId xmlns:a16="http://schemas.microsoft.com/office/drawing/2014/main" id="{AC630809-85A4-6344-A27F-E5783A840E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4FC5EB2-1D56-FD41-A69B-5C44C41B77E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EA560D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8623D993-A9A7-B24B-B241-CAA1C610E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C6BC28A-D4A6-1C4A-A070-4FA1F2AFB8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3" name="Forme libre : forme 34">
            <a:extLst>
              <a:ext uri="{FF2B5EF4-FFF2-40B4-BE49-F238E27FC236}">
                <a16:creationId xmlns:a16="http://schemas.microsoft.com/office/drawing/2014/main" id="{473BF637-5660-5B4E-ABB3-4F992E85BD1F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9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" y="2508121"/>
            <a:ext cx="2888940" cy="262575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-10159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E681831-5C84-E647-B02D-8EB32D0F52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7B132F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80479EB-6D5F-9F45-B94B-8C2EE10DA3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07F5B1C-EBB3-B94E-BAE4-0A9FB9BDDB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5" name="Forme libre : forme 34">
            <a:extLst>
              <a:ext uri="{FF2B5EF4-FFF2-40B4-BE49-F238E27FC236}">
                <a16:creationId xmlns:a16="http://schemas.microsoft.com/office/drawing/2014/main" id="{9B52E0B8-D648-534B-B70E-636F1E1F152E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1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CFAE37-8DF5-774A-95DF-C6B836BD1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22375"/>
            <a:ext cx="2791020" cy="2030141"/>
          </a:xfrm>
          <a:prstGeom prst="rect">
            <a:avLst/>
          </a:prstGeom>
        </p:spPr>
      </p:pic>
      <p:sp>
        <p:nvSpPr>
          <p:cNvPr id="7" name="Graphique 28">
            <a:extLst>
              <a:ext uri="{FF2B5EF4-FFF2-40B4-BE49-F238E27FC236}">
                <a16:creationId xmlns:a16="http://schemas.microsoft.com/office/drawing/2014/main" id="{D72A96EE-31D1-4B48-B349-BE81F25B66FC}"/>
              </a:ext>
            </a:extLst>
          </p:cNvPr>
          <p:cNvSpPr/>
          <p:nvPr userDrawn="1"/>
        </p:nvSpPr>
        <p:spPr>
          <a:xfrm>
            <a:off x="-8735" y="-10134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/>
          </a:p>
        </p:txBody>
      </p:sp>
      <p:sp>
        <p:nvSpPr>
          <p:cNvPr id="8" name="Forme libre : forme 18">
            <a:extLst>
              <a:ext uri="{FF2B5EF4-FFF2-40B4-BE49-F238E27FC236}">
                <a16:creationId xmlns:a16="http://schemas.microsoft.com/office/drawing/2014/main" id="{485EF9AD-6FE3-654E-A718-9FB20FE335F4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Forme libre : forme 19">
            <a:extLst>
              <a:ext uri="{FF2B5EF4-FFF2-40B4-BE49-F238E27FC236}">
                <a16:creationId xmlns:a16="http://schemas.microsoft.com/office/drawing/2014/main" id="{AC630809-85A4-6344-A27F-E5783A840E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7A9E0D-26BF-7B40-AF84-29C74A20BC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EA560D"/>
                </a:solidFill>
              </a:defRPr>
            </a:lvl1pPr>
          </a:lstStyle>
          <a:p>
            <a:pPr lvl="0"/>
            <a:r>
              <a:rPr lang="fr-FR"/>
              <a:t>Ligne de titre</a:t>
            </a:r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F85A6D97-77E7-0943-B649-EAD2D4F5D2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/>
              <a:t>Ligne de sous-titre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ED7A6EA-3FC0-524C-B9FB-6FBE7CEAC2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340" y="4373753"/>
            <a:ext cx="1840432" cy="504392"/>
          </a:xfrm>
          <a:prstGeom prst="rect">
            <a:avLst/>
          </a:prstGeom>
        </p:spPr>
      </p:pic>
      <p:sp>
        <p:nvSpPr>
          <p:cNvPr id="13" name="Forme libre : forme 34">
            <a:extLst>
              <a:ext uri="{FF2B5EF4-FFF2-40B4-BE49-F238E27FC236}">
                <a16:creationId xmlns:a16="http://schemas.microsoft.com/office/drawing/2014/main" id="{8672FA78-35A3-5142-8358-92EAF343D141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8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que 23">
            <a:extLst>
              <a:ext uri="{FF2B5EF4-FFF2-40B4-BE49-F238E27FC236}">
                <a16:creationId xmlns:a16="http://schemas.microsoft.com/office/drawing/2014/main" id="{A824AD63-B3F8-C24C-AA9D-23F8CEE3BCF3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Forme libre : forme 12">
            <a:extLst>
              <a:ext uri="{FF2B5EF4-FFF2-40B4-BE49-F238E27FC236}">
                <a16:creationId xmlns:a16="http://schemas.microsoft.com/office/drawing/2014/main" id="{FC7F5AAD-E10A-8646-9815-2231FDE63FF8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8" name="Forme libre : forme 12">
            <a:extLst>
              <a:ext uri="{FF2B5EF4-FFF2-40B4-BE49-F238E27FC236}">
                <a16:creationId xmlns:a16="http://schemas.microsoft.com/office/drawing/2014/main" id="{A3AD30ED-4113-F949-9492-753B9BC61F69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9" name="Graphique 23">
            <a:extLst>
              <a:ext uri="{FF2B5EF4-FFF2-40B4-BE49-F238E27FC236}">
                <a16:creationId xmlns:a16="http://schemas.microsoft.com/office/drawing/2014/main" id="{A3AB7D67-57A5-724F-A7C7-A68D2075A474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0" name="Forme libre : forme 12">
            <a:extLst>
              <a:ext uri="{FF2B5EF4-FFF2-40B4-BE49-F238E27FC236}">
                <a16:creationId xmlns:a16="http://schemas.microsoft.com/office/drawing/2014/main" id="{C3C69F43-B737-5E48-89C8-CCFFAE3F330D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8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658" r:id="rId2"/>
    <p:sldLayoutId id="2147483806" r:id="rId3"/>
    <p:sldLayoutId id="2147483804" r:id="rId4"/>
    <p:sldLayoutId id="2147483805" r:id="rId5"/>
    <p:sldLayoutId id="2147483808" r:id="rId6"/>
    <p:sldLayoutId id="2147483807" r:id="rId7"/>
    <p:sldLayoutId id="2147483809" r:id="rId8"/>
    <p:sldLayoutId id="2147483755" r:id="rId9"/>
    <p:sldLayoutId id="2147483754" r:id="rId10"/>
    <p:sldLayoutId id="2147483659" r:id="rId11"/>
    <p:sldLayoutId id="2147483660" r:id="rId12"/>
    <p:sldLayoutId id="2147483802" r:id="rId1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 : forme 24">
            <a:extLst>
              <a:ext uri="{FF2B5EF4-FFF2-40B4-BE49-F238E27FC236}">
                <a16:creationId xmlns:a16="http://schemas.microsoft.com/office/drawing/2014/main" id="{C8D7850F-7A75-0947-93EF-F76FA2D5FFAB}"/>
              </a:ext>
            </a:extLst>
          </p:cNvPr>
          <p:cNvSpPr/>
          <p:nvPr userDrawn="1"/>
        </p:nvSpPr>
        <p:spPr bwMode="auto">
          <a:xfrm>
            <a:off x="8362855" y="-3233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2" name="Forme libre : forme 25">
            <a:extLst>
              <a:ext uri="{FF2B5EF4-FFF2-40B4-BE49-F238E27FC236}">
                <a16:creationId xmlns:a16="http://schemas.microsoft.com/office/drawing/2014/main" id="{059946DD-BF92-1144-A750-C617BF6762C1}"/>
              </a:ext>
            </a:extLst>
          </p:cNvPr>
          <p:cNvSpPr/>
          <p:nvPr userDrawn="1"/>
        </p:nvSpPr>
        <p:spPr bwMode="auto">
          <a:xfrm>
            <a:off x="8780282" y="519515"/>
            <a:ext cx="363717" cy="665218"/>
          </a:xfrm>
          <a:custGeom>
            <a:avLst/>
            <a:gdLst>
              <a:gd name="connsiteX0" fmla="*/ 0 w 484956"/>
              <a:gd name="connsiteY0" fmla="*/ 0 h 886957"/>
              <a:gd name="connsiteX1" fmla="*/ 484956 w 484956"/>
              <a:gd name="connsiteY1" fmla="*/ 345927 h 886957"/>
              <a:gd name="connsiteX2" fmla="*/ 484956 w 484956"/>
              <a:gd name="connsiteY2" fmla="*/ 886957 h 886957"/>
              <a:gd name="connsiteX3" fmla="*/ 135000 w 484956"/>
              <a:gd name="connsiteY3" fmla="*/ 637341 h 886957"/>
              <a:gd name="connsiteX4" fmla="*/ 0 w 484956"/>
              <a:gd name="connsiteY4" fmla="*/ 337282 h 886957"/>
              <a:gd name="connsiteX5" fmla="*/ 0 w 484956"/>
              <a:gd name="connsiteY5" fmla="*/ 0 h 88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956" h="886957">
                <a:moveTo>
                  <a:pt x="0" y="0"/>
                </a:moveTo>
                <a:lnTo>
                  <a:pt x="484956" y="345927"/>
                </a:lnTo>
                <a:lnTo>
                  <a:pt x="484956" y="886957"/>
                </a:lnTo>
                <a:lnTo>
                  <a:pt x="135000" y="637341"/>
                </a:lnTo>
                <a:cubicBezTo>
                  <a:pt x="60480" y="584174"/>
                  <a:pt x="0" y="449832"/>
                  <a:pt x="0" y="337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3" name="Forme libre : forme 26">
            <a:extLst>
              <a:ext uri="{FF2B5EF4-FFF2-40B4-BE49-F238E27FC236}">
                <a16:creationId xmlns:a16="http://schemas.microsoft.com/office/drawing/2014/main" id="{2380083E-05D4-AA44-B61A-5467AE78B600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678B02-CFFD-274F-8BD7-DC5811C6EF11}"/>
              </a:ext>
            </a:extLst>
          </p:cNvPr>
          <p:cNvSpPr txBox="1"/>
          <p:nvPr userDrawn="1"/>
        </p:nvSpPr>
        <p:spPr>
          <a:xfrm>
            <a:off x="575556" y="34637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spc="225">
                <a:latin typeface="Roboto Condensed" pitchFamily="2" charset="0"/>
                <a:ea typeface="Roboto Condensed" pitchFamily="2" charset="0"/>
                <a:cs typeface="Roboto" panose="02000000000000000000" pitchFamily="2" charset="0"/>
              </a:rPr>
              <a:t>SOMMAIRE</a:t>
            </a:r>
          </a:p>
        </p:txBody>
      </p:sp>
      <p:sp>
        <p:nvSpPr>
          <p:cNvPr id="29" name="Forme libre : forme 12">
            <a:extLst>
              <a:ext uri="{FF2B5EF4-FFF2-40B4-BE49-F238E27FC236}">
                <a16:creationId xmlns:a16="http://schemas.microsoft.com/office/drawing/2014/main" id="{74556C0F-7E0D-C54C-941E-42EC27DBE85E}"/>
              </a:ext>
            </a:extLst>
          </p:cNvPr>
          <p:cNvSpPr/>
          <p:nvPr userDrawn="1"/>
        </p:nvSpPr>
        <p:spPr>
          <a:xfrm rot="10800000">
            <a:off x="0" y="62708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15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que 23">
            <a:extLst>
              <a:ext uri="{FF2B5EF4-FFF2-40B4-BE49-F238E27FC236}">
                <a16:creationId xmlns:a16="http://schemas.microsoft.com/office/drawing/2014/main" id="{5B6E28FE-4877-484C-853D-98C4E92CD22F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Forme libre : forme 12">
            <a:extLst>
              <a:ext uri="{FF2B5EF4-FFF2-40B4-BE49-F238E27FC236}">
                <a16:creationId xmlns:a16="http://schemas.microsoft.com/office/drawing/2014/main" id="{5AE10A13-BA63-464F-9026-A0B407D8E439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C28FE237-A8BE-224F-AE10-A9D483AC826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Graphique 23">
            <a:extLst>
              <a:ext uri="{FF2B5EF4-FFF2-40B4-BE49-F238E27FC236}">
                <a16:creationId xmlns:a16="http://schemas.microsoft.com/office/drawing/2014/main" id="{DED75FEA-3F2C-5D4C-B1BF-AE950BB5D716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Forme libre : forme 12">
            <a:extLst>
              <a:ext uri="{FF2B5EF4-FFF2-40B4-BE49-F238E27FC236}">
                <a16:creationId xmlns:a16="http://schemas.microsoft.com/office/drawing/2014/main" id="{92CB0E94-BBF2-2443-AC60-8846F94CF8D5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1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800" r:id="rId2"/>
    <p:sldLayoutId id="2147483829" r:id="rId3"/>
    <p:sldLayoutId id="2147483799" r:id="rId4"/>
    <p:sldLayoutId id="2147483798" r:id="rId5"/>
    <p:sldLayoutId id="2147483797" r:id="rId6"/>
    <p:sldLayoutId id="2147483796" r:id="rId7"/>
    <p:sldLayoutId id="2147483795" r:id="rId8"/>
    <p:sldLayoutId id="2147483763" r:id="rId9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que 23">
            <a:extLst>
              <a:ext uri="{FF2B5EF4-FFF2-40B4-BE49-F238E27FC236}">
                <a16:creationId xmlns:a16="http://schemas.microsoft.com/office/drawing/2014/main" id="{5B6E28FE-4877-484C-853D-98C4E92CD22F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Forme libre : forme 12">
            <a:extLst>
              <a:ext uri="{FF2B5EF4-FFF2-40B4-BE49-F238E27FC236}">
                <a16:creationId xmlns:a16="http://schemas.microsoft.com/office/drawing/2014/main" id="{5AE10A13-BA63-464F-9026-A0B407D8E439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C28FE237-A8BE-224F-AE10-A9D483AC826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Graphique 23">
            <a:extLst>
              <a:ext uri="{FF2B5EF4-FFF2-40B4-BE49-F238E27FC236}">
                <a16:creationId xmlns:a16="http://schemas.microsoft.com/office/drawing/2014/main" id="{DED75FEA-3F2C-5D4C-B1BF-AE950BB5D716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Forme libre : forme 12">
            <a:extLst>
              <a:ext uri="{FF2B5EF4-FFF2-40B4-BE49-F238E27FC236}">
                <a16:creationId xmlns:a16="http://schemas.microsoft.com/office/drawing/2014/main" id="{92CB0E94-BBF2-2443-AC60-8846F94CF8D5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91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6" r:id="rId2"/>
    <p:sldLayoutId id="2147483818" r:id="rId3"/>
    <p:sldLayoutId id="2147483820" r:id="rId4"/>
    <p:sldLayoutId id="2147483822" r:id="rId5"/>
    <p:sldLayoutId id="2147483824" r:id="rId6"/>
    <p:sldLayoutId id="2147483826" r:id="rId7"/>
    <p:sldLayoutId id="2147483828" r:id="rId8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25">
            <a:extLst>
              <a:ext uri="{FF2B5EF4-FFF2-40B4-BE49-F238E27FC236}">
                <a16:creationId xmlns:a16="http://schemas.microsoft.com/office/drawing/2014/main" id="{7E1B0650-9B6E-0746-B967-E8E5DECF3BFD}"/>
              </a:ext>
            </a:extLst>
          </p:cNvPr>
          <p:cNvSpPr/>
          <p:nvPr userDrawn="1"/>
        </p:nvSpPr>
        <p:spPr bwMode="auto">
          <a:xfrm>
            <a:off x="8780282" y="519515"/>
            <a:ext cx="363717" cy="665218"/>
          </a:xfrm>
          <a:custGeom>
            <a:avLst/>
            <a:gdLst>
              <a:gd name="connsiteX0" fmla="*/ 0 w 484956"/>
              <a:gd name="connsiteY0" fmla="*/ 0 h 886957"/>
              <a:gd name="connsiteX1" fmla="*/ 484956 w 484956"/>
              <a:gd name="connsiteY1" fmla="*/ 345927 h 886957"/>
              <a:gd name="connsiteX2" fmla="*/ 484956 w 484956"/>
              <a:gd name="connsiteY2" fmla="*/ 886957 h 886957"/>
              <a:gd name="connsiteX3" fmla="*/ 135000 w 484956"/>
              <a:gd name="connsiteY3" fmla="*/ 637341 h 886957"/>
              <a:gd name="connsiteX4" fmla="*/ 0 w 484956"/>
              <a:gd name="connsiteY4" fmla="*/ 337282 h 886957"/>
              <a:gd name="connsiteX5" fmla="*/ 0 w 484956"/>
              <a:gd name="connsiteY5" fmla="*/ 0 h 88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956" h="886957">
                <a:moveTo>
                  <a:pt x="0" y="0"/>
                </a:moveTo>
                <a:lnTo>
                  <a:pt x="484956" y="345927"/>
                </a:lnTo>
                <a:lnTo>
                  <a:pt x="484956" y="886957"/>
                </a:lnTo>
                <a:lnTo>
                  <a:pt x="135000" y="637341"/>
                </a:lnTo>
                <a:cubicBezTo>
                  <a:pt x="60480" y="584174"/>
                  <a:pt x="0" y="449832"/>
                  <a:pt x="0" y="337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2" r:id="rId4"/>
    <p:sldLayoutId id="2147483791" r:id="rId5"/>
    <p:sldLayoutId id="2147483793" r:id="rId6"/>
    <p:sldLayoutId id="2147483794" r:id="rId7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25">
            <a:extLst>
              <a:ext uri="{FF2B5EF4-FFF2-40B4-BE49-F238E27FC236}">
                <a16:creationId xmlns:a16="http://schemas.microsoft.com/office/drawing/2014/main" id="{7E1B0650-9B6E-0746-B967-E8E5DECF3BFD}"/>
              </a:ext>
            </a:extLst>
          </p:cNvPr>
          <p:cNvSpPr/>
          <p:nvPr userDrawn="1"/>
        </p:nvSpPr>
        <p:spPr bwMode="auto">
          <a:xfrm>
            <a:off x="8780282" y="519515"/>
            <a:ext cx="363717" cy="665218"/>
          </a:xfrm>
          <a:custGeom>
            <a:avLst/>
            <a:gdLst>
              <a:gd name="connsiteX0" fmla="*/ 0 w 484956"/>
              <a:gd name="connsiteY0" fmla="*/ 0 h 886957"/>
              <a:gd name="connsiteX1" fmla="*/ 484956 w 484956"/>
              <a:gd name="connsiteY1" fmla="*/ 345927 h 886957"/>
              <a:gd name="connsiteX2" fmla="*/ 484956 w 484956"/>
              <a:gd name="connsiteY2" fmla="*/ 886957 h 886957"/>
              <a:gd name="connsiteX3" fmla="*/ 135000 w 484956"/>
              <a:gd name="connsiteY3" fmla="*/ 637341 h 886957"/>
              <a:gd name="connsiteX4" fmla="*/ 0 w 484956"/>
              <a:gd name="connsiteY4" fmla="*/ 337282 h 886957"/>
              <a:gd name="connsiteX5" fmla="*/ 0 w 484956"/>
              <a:gd name="connsiteY5" fmla="*/ 0 h 88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956" h="886957">
                <a:moveTo>
                  <a:pt x="0" y="0"/>
                </a:moveTo>
                <a:lnTo>
                  <a:pt x="484956" y="345927"/>
                </a:lnTo>
                <a:lnTo>
                  <a:pt x="484956" y="886957"/>
                </a:lnTo>
                <a:lnTo>
                  <a:pt x="135000" y="637341"/>
                </a:lnTo>
                <a:cubicBezTo>
                  <a:pt x="60480" y="584174"/>
                  <a:pt x="0" y="449832"/>
                  <a:pt x="0" y="337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7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2E6AF0-1E63-AC40-B07D-BB83A22DF7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0" y="1397602"/>
            <a:ext cx="5019675" cy="654321"/>
          </a:xfrm>
        </p:spPr>
        <p:txBody>
          <a:bodyPr lIns="91440" tIns="45720" rIns="91440" bIns="45720" anchor="t"/>
          <a:lstStyle/>
          <a:p>
            <a:r>
              <a:rPr lang="fr-FR" sz="3200" b="1" dirty="0">
                <a:solidFill>
                  <a:srgbClr val="0070C0"/>
                </a:solidFill>
              </a:rPr>
              <a:t>Project </a:t>
            </a:r>
            <a:r>
              <a:rPr lang="fr-FR" sz="3200" b="1" dirty="0" err="1">
                <a:solidFill>
                  <a:srgbClr val="0070C0"/>
                </a:solidFill>
              </a:rPr>
              <a:t>presentation</a:t>
            </a:r>
            <a:r>
              <a:rPr lang="fr-FR" sz="3200" b="1" i="0" u="none" strike="noStrike" dirty="0">
                <a:solidFill>
                  <a:srgbClr val="0070C0"/>
                </a:solidFill>
                <a:effectLst/>
              </a:rPr>
              <a:t> </a:t>
            </a:r>
            <a:r>
              <a:rPr lang="fr-FR" sz="3200" b="1">
                <a:solidFill>
                  <a:srgbClr val="0070C0"/>
                </a:solidFill>
              </a:rPr>
              <a:t>Embedded Systems</a:t>
            </a:r>
            <a:endParaRPr lang="fr-FR" sz="3200" b="1" i="0" u="none" strike="noStrike">
              <a:solidFill>
                <a:srgbClr val="0070C0"/>
              </a:solidFill>
              <a:effectLst/>
            </a:endParaRPr>
          </a:p>
          <a:p>
            <a:r>
              <a:rPr lang="fr-FR" sz="1800">
                <a:ea typeface="Calibri"/>
                <a:cs typeface="Calibri"/>
              </a:rPr>
              <a:t>     RISC-V Competition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D2B696-5FFD-DA4D-937D-29217C3A0D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0" y="3618718"/>
            <a:ext cx="5019675" cy="1527175"/>
          </a:xfrm>
        </p:spPr>
        <p:txBody>
          <a:bodyPr lIns="91440" tIns="45720" rIns="91440" bIns="45720" anchor="t"/>
          <a:lstStyle/>
          <a:p>
            <a:r>
              <a:rPr lang="fr-FR" sz="1600" dirty="0">
                <a:ea typeface="Calibri"/>
                <a:cs typeface="Calibri"/>
              </a:rPr>
              <a:t>Réalisé par Youssra </a:t>
            </a:r>
            <a:r>
              <a:rPr lang="fr-FR" sz="1600" dirty="0" err="1">
                <a:ea typeface="Calibri"/>
                <a:cs typeface="Calibri"/>
              </a:rPr>
              <a:t>Makmar</a:t>
            </a:r>
            <a:r>
              <a:rPr lang="fr-FR" sz="1600" dirty="0">
                <a:ea typeface="Calibri"/>
                <a:cs typeface="Calibri"/>
              </a:rPr>
              <a:t> &amp; </a:t>
            </a:r>
            <a:r>
              <a:rPr lang="fr-FR" sz="1600" dirty="0" err="1">
                <a:ea typeface="Calibri"/>
                <a:cs typeface="Calibri"/>
              </a:rPr>
              <a:t>Caio</a:t>
            </a:r>
            <a:r>
              <a:rPr lang="fr-FR" sz="1600" dirty="0">
                <a:ea typeface="Calibri"/>
                <a:cs typeface="Calibri"/>
              </a:rPr>
              <a:t> H </a:t>
            </a:r>
            <a:r>
              <a:rPr lang="fr-FR" sz="1600" dirty="0" err="1">
                <a:ea typeface="Calibri"/>
                <a:cs typeface="Calibri"/>
              </a:rPr>
              <a:t>Barz</a:t>
            </a:r>
            <a:r>
              <a:rPr lang="fr-FR" sz="1600" dirty="0">
                <a:ea typeface="Calibri"/>
                <a:cs typeface="Calibri"/>
              </a:rPr>
              <a:t> </a:t>
            </a:r>
            <a:r>
              <a:rPr lang="fr-FR" sz="1600" dirty="0" err="1">
                <a:ea typeface="Calibri"/>
                <a:cs typeface="Calibri"/>
              </a:rPr>
              <a:t>Molinari</a:t>
            </a:r>
            <a:endParaRPr lang="fr-FR" sz="1600" dirty="0">
              <a:ea typeface="Calibri"/>
              <a:cs typeface="Calibri"/>
            </a:endParaRPr>
          </a:p>
          <a:p>
            <a:r>
              <a:rPr lang="fr-FR" sz="1600" dirty="0">
                <a:ea typeface="Calibri"/>
                <a:cs typeface="Calibri"/>
              </a:rPr>
              <a:t>Encadré par Adrien Vincent &amp; Corinne </a:t>
            </a:r>
            <a:r>
              <a:rPr lang="fr-FR" sz="1600" dirty="0" err="1">
                <a:ea typeface="Calibri"/>
                <a:cs typeface="Calibri"/>
              </a:rPr>
              <a:t>Dejous</a:t>
            </a:r>
            <a:endParaRPr lang="fr-FR" sz="1600" dirty="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6FD1B-F591-4921-B04B-C61D9F92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0183" cy="5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90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III – Partie Bas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Matériaux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Convertisseur Analogique-Numérique (ADC) ADS1115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Il s’agit d’un convertisseur externe à 16 bits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Utilise le protocole de communication I2C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Utilisé pour convertir les données analogiques obtenues sous forme numérique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B97B3-C6E4-4E23-A962-C6E3FC1E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94" y="2495383"/>
            <a:ext cx="3214523" cy="1815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83A9F-6F74-4FE8-AE89-68F6C634730A}"/>
              </a:ext>
            </a:extLst>
          </p:cNvPr>
          <p:cNvSpPr txBox="1"/>
          <p:nvPr/>
        </p:nvSpPr>
        <p:spPr>
          <a:xfrm>
            <a:off x="5805527" y="431126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i="1" dirty="0"/>
              <a:t>Schéma simplifié du module ADS1115 </a:t>
            </a:r>
          </a:p>
        </p:txBody>
      </p:sp>
    </p:spTree>
    <p:extLst>
      <p:ext uri="{BB962C8B-B14F-4D97-AF65-F5344CB8AC3E}">
        <p14:creationId xmlns:p14="http://schemas.microsoft.com/office/powerpoint/2010/main" val="264584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III – Partie Bas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Matériaux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Capteur de température DS18B20</a:t>
            </a:r>
          </a:p>
          <a:p>
            <a:r>
              <a:rPr lang="fr-FR" sz="1600" dirty="0"/>
              <a:t>Il s’agit d’un convertisseur externe à 16 bits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Utilise le protocole de communication I2C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Utilisé pour convertir les données analogiques obtenues sous forme numérique</a:t>
            </a:r>
          </a:p>
          <a:p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9EC03-FBDF-4F99-A13F-4E30FC3049AB}"/>
              </a:ext>
            </a:extLst>
          </p:cNvPr>
          <p:cNvSpPr txBox="1"/>
          <p:nvPr/>
        </p:nvSpPr>
        <p:spPr>
          <a:xfrm>
            <a:off x="1789387" y="3152463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	Module carte SD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Un adaptateur de carte SD utilisant le protocole SPI a été utilisé</a:t>
            </a:r>
          </a:p>
        </p:txBody>
      </p:sp>
    </p:spTree>
    <p:extLst>
      <p:ext uri="{BB962C8B-B14F-4D97-AF65-F5344CB8AC3E}">
        <p14:creationId xmlns:p14="http://schemas.microsoft.com/office/powerpoint/2010/main" val="305024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III – Partie Bas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Structure du programme embarqué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Mise en place d’un </a:t>
            </a:r>
            <a:r>
              <a:rPr lang="fr-FR" sz="1600" dirty="0" err="1"/>
              <a:t>firmware</a:t>
            </a:r>
            <a:r>
              <a:rPr lang="fr-FR" sz="1600" dirty="0"/>
              <a:t> permettant de mesurer les voies, sauvegarder les données et les transmettre pour traitement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Utilisation d'une interruption de </a:t>
            </a:r>
            <a:r>
              <a:rPr lang="fr-FR" sz="1600" dirty="0" err="1"/>
              <a:t>timer</a:t>
            </a:r>
            <a:r>
              <a:rPr lang="fr-FR" sz="1600" dirty="0"/>
              <a:t> pour contrôler le basculement des multiplexeurs et les mesures.</a:t>
            </a:r>
          </a:p>
        </p:txBody>
      </p:sp>
    </p:spTree>
    <p:extLst>
      <p:ext uri="{BB962C8B-B14F-4D97-AF65-F5344CB8AC3E}">
        <p14:creationId xmlns:p14="http://schemas.microsoft.com/office/powerpoint/2010/main" val="63085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III – Partie Bas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Structure du programme embarqué</a:t>
            </a:r>
            <a:endParaRPr lang="fr-FR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7927-9D35-4A5E-8E2E-FE045E013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38" y="1652363"/>
            <a:ext cx="4762745" cy="2343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3F5AD-D00F-469A-9417-2925DF39FE2E}"/>
              </a:ext>
            </a:extLst>
          </p:cNvPr>
          <p:cNvSpPr txBox="1"/>
          <p:nvPr/>
        </p:nvSpPr>
        <p:spPr>
          <a:xfrm>
            <a:off x="3378210" y="3988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i="1" dirty="0"/>
              <a:t>Flux du code en bas niveau</a:t>
            </a:r>
          </a:p>
        </p:txBody>
      </p:sp>
    </p:spTree>
    <p:extLst>
      <p:ext uri="{BB962C8B-B14F-4D97-AF65-F5344CB8AC3E}">
        <p14:creationId xmlns:p14="http://schemas.microsoft.com/office/powerpoint/2010/main" val="166715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III – Partie Bas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Structure du programme embarqué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Utilisation de la méthode de mesure du temps d'exécution en activant et désactivant la broche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Des nouvelles tâches peuvent être ajoutées sans compromettre la temporisation du programme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9D723-2913-4DB8-AA89-C6FC3010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26" y="2557030"/>
            <a:ext cx="4310577" cy="2201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209088-DEA6-48AA-B8B2-7B8A88754FD6}"/>
              </a:ext>
            </a:extLst>
          </p:cNvPr>
          <p:cNvSpPr txBox="1"/>
          <p:nvPr/>
        </p:nvSpPr>
        <p:spPr>
          <a:xfrm>
            <a:off x="2892973" y="475817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i="1" dirty="0"/>
              <a:t>Timing du programme embarqué</a:t>
            </a:r>
          </a:p>
        </p:txBody>
      </p:sp>
    </p:spTree>
    <p:extLst>
      <p:ext uri="{BB962C8B-B14F-4D97-AF65-F5344CB8AC3E}">
        <p14:creationId xmlns:p14="http://schemas.microsoft.com/office/powerpoint/2010/main" val="398172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3BEEF4-9547-6E48-8840-98E7193FA8B4}"/>
              </a:ext>
            </a:extLst>
          </p:cNvPr>
          <p:cNvSpPr txBox="1"/>
          <p:nvPr/>
        </p:nvSpPr>
        <p:spPr>
          <a:xfrm>
            <a:off x="806980" y="1544850"/>
            <a:ext cx="129614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AA34C-AC05-C74C-B1B2-BDAE333F5AC6}"/>
              </a:ext>
            </a:extLst>
          </p:cNvPr>
          <p:cNvSpPr txBox="1"/>
          <p:nvPr/>
        </p:nvSpPr>
        <p:spPr>
          <a:xfrm>
            <a:off x="2103124" y="2248584"/>
            <a:ext cx="43199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Partie Haut Niveau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8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IV – Partie Haut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Matériaux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378509"/>
            <a:ext cx="54741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Python 3.9: Traitement des données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Influxdb</a:t>
            </a:r>
            <a:r>
              <a:rPr lang="fr-FR" sz="1400" dirty="0"/>
              <a:t> cloud: Stockage des données provenant du code Python.</a:t>
            </a:r>
          </a:p>
          <a:p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Grafana</a:t>
            </a:r>
            <a:r>
              <a:rPr lang="fr-FR" sz="1400" dirty="0"/>
              <a:t>: Visualisation de données en </a:t>
            </a:r>
            <a:r>
              <a:rPr lang="fr-FR" sz="1400" dirty="0" err="1"/>
              <a:t>dashboards</a:t>
            </a:r>
            <a:r>
              <a:rPr lang="fr-FR" sz="1400" dirty="0"/>
              <a:t>. Dans le cadre de ce projet.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8D1B4D-EC00-4791-856C-C5C9AE3D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56" y="4049455"/>
            <a:ext cx="844058" cy="92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F5B3EB-CD19-4FE8-A5B5-6FB16D7D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3" y="3815743"/>
            <a:ext cx="3752193" cy="139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E9ED3D3-38A8-4C82-8442-943C8FDB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61" y="3769040"/>
            <a:ext cx="1177149" cy="120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33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IV – Partie Haut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 Structure du logiciel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Réception et traitement : Utilisation de </a:t>
            </a:r>
            <a:r>
              <a:rPr lang="fr-FR" sz="1600" dirty="0" err="1"/>
              <a:t>pySerial</a:t>
            </a:r>
            <a:r>
              <a:rPr lang="fr-FR" sz="1600" dirty="0"/>
              <a:t> (Protocole de communication UART). Utilisation de Regex pour débruiter les données reçues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Sauvegarde : Sauvegarde locale sous format .csv et sur Influx dB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Affichage Locale : Utilisation de </a:t>
            </a:r>
            <a:r>
              <a:rPr lang="fr-FR" sz="1600" dirty="0" err="1"/>
              <a:t>matplotlib</a:t>
            </a:r>
            <a:r>
              <a:rPr lang="fr-FR" sz="1600" dirty="0"/>
              <a:t> pour afficher les histogrammes correspondant aux mesures des voies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Affichage en ligne : Utilisation de </a:t>
            </a:r>
            <a:r>
              <a:rPr lang="fr-FR" sz="1600" dirty="0" err="1"/>
              <a:t>Grafana</a:t>
            </a:r>
            <a:r>
              <a:rPr lang="fr-FR" sz="1600" dirty="0"/>
              <a:t> pour visualiser les données sous forme de </a:t>
            </a:r>
            <a:r>
              <a:rPr lang="fr-FR" sz="1600" dirty="0" err="1"/>
              <a:t>dashboards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9697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IV – Partie Haut niveau</a:t>
            </a:r>
            <a:endParaRPr lang="fr-F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11E08-557C-496F-89E4-79BEEF16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81" y="885714"/>
            <a:ext cx="2370633" cy="3828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49D8D-2114-4DAE-A380-27A7A9A13881}"/>
              </a:ext>
            </a:extLst>
          </p:cNvPr>
          <p:cNvSpPr txBox="1"/>
          <p:nvPr/>
        </p:nvSpPr>
        <p:spPr>
          <a:xfrm>
            <a:off x="3558014" y="458308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i="1" dirty="0"/>
              <a:t>le flux d'exécution du programme.</a:t>
            </a:r>
          </a:p>
        </p:txBody>
      </p:sp>
    </p:spTree>
    <p:extLst>
      <p:ext uri="{BB962C8B-B14F-4D97-AF65-F5344CB8AC3E}">
        <p14:creationId xmlns:p14="http://schemas.microsoft.com/office/powerpoint/2010/main" val="13594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3BEEF4-9547-6E48-8840-98E7193FA8B4}"/>
              </a:ext>
            </a:extLst>
          </p:cNvPr>
          <p:cNvSpPr txBox="1"/>
          <p:nvPr/>
        </p:nvSpPr>
        <p:spPr>
          <a:xfrm>
            <a:off x="806980" y="1544850"/>
            <a:ext cx="129614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5</a:t>
            </a:r>
            <a:endParaRPr lang="fr-FR" sz="135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AA34C-AC05-C74C-B1B2-BDAE333F5AC6}"/>
              </a:ext>
            </a:extLst>
          </p:cNvPr>
          <p:cNvSpPr txBox="1"/>
          <p:nvPr/>
        </p:nvSpPr>
        <p:spPr>
          <a:xfrm>
            <a:off x="2101568" y="2398587"/>
            <a:ext cx="43199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Roboto Black"/>
                <a:ea typeface="Roboto Black"/>
              </a:rPr>
              <a:t>Résultats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8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3DF7B06-4E54-D877-F2D8-F005AC93A419}"/>
              </a:ext>
            </a:extLst>
          </p:cNvPr>
          <p:cNvSpPr txBox="1"/>
          <p:nvPr/>
        </p:nvSpPr>
        <p:spPr>
          <a:xfrm>
            <a:off x="1311320" y="1175823"/>
            <a:ext cx="6848339" cy="3901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 dirty="0">
                <a:ea typeface="Calibri"/>
                <a:cs typeface="Calibri"/>
              </a:rPr>
              <a:t>I – Introduction</a:t>
            </a:r>
          </a:p>
          <a:p>
            <a:endParaRPr lang="fr-FR" sz="18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II – Matériaux et Méthodologie</a:t>
            </a:r>
            <a:endParaRPr lang="fr-FR" dirty="0">
              <a:ea typeface="Calibri"/>
              <a:cs typeface="Calibri"/>
            </a:endParaRPr>
          </a:p>
          <a:p>
            <a:endParaRPr lang="fr-FR" sz="18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III – Partie bas niveau</a:t>
            </a:r>
          </a:p>
          <a:p>
            <a:endParaRPr lang="fr-FR" sz="18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IV – Partie Haut Niveau</a:t>
            </a:r>
            <a:endParaRPr lang="fr-FR" dirty="0"/>
          </a:p>
          <a:p>
            <a:endParaRPr lang="fr-FR" sz="18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V – Résultats</a:t>
            </a:r>
          </a:p>
          <a:p>
            <a:endParaRPr lang="fr-FR" sz="1800" dirty="0"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VI – Conclusion</a:t>
            </a:r>
            <a:endParaRPr lang="fr-FR" sz="1800" dirty="0"/>
          </a:p>
          <a:p>
            <a:endParaRPr lang="fr-FR" dirty="0"/>
          </a:p>
          <a:p>
            <a:endParaRPr lang="fr-FR" sz="1800" dirty="0">
              <a:ea typeface="Calibri"/>
              <a:cs typeface="Calibri"/>
            </a:endParaRPr>
          </a:p>
          <a:p>
            <a:endParaRPr lang="fr-FR" sz="1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53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Unitaires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Test du Multiplexeur ADG726 : test des continuités entre les entrées et les sorties (A et B)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Test de l'ADC ADS1115 et de sa bibliothèque : Développement d’une bibliothèque simplifiée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D1BA2-7FC8-4514-B13B-925A224E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66" y="3040338"/>
            <a:ext cx="3264068" cy="596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890EC-6CC5-4B8A-92DE-B6C4B62311C9}"/>
              </a:ext>
            </a:extLst>
          </p:cNvPr>
          <p:cNvSpPr txBox="1"/>
          <p:nvPr/>
        </p:nvSpPr>
        <p:spPr>
          <a:xfrm>
            <a:off x="3917731" y="3701468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Lecture de l’ADC</a:t>
            </a:r>
          </a:p>
        </p:txBody>
      </p:sp>
    </p:spTree>
    <p:extLst>
      <p:ext uri="{BB962C8B-B14F-4D97-AF65-F5344CB8AC3E}">
        <p14:creationId xmlns:p14="http://schemas.microsoft.com/office/powerpoint/2010/main" val="283055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Unitaires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Test de sauvegarde dans la carte SD</a:t>
            </a:r>
          </a:p>
          <a:p>
            <a:endParaRPr lang="fr-F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466DD-958B-40E1-9EFC-0FF62CB9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97" y="2055453"/>
            <a:ext cx="5100779" cy="2265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6B420-249C-4D61-B3EF-DC518249D30A}"/>
              </a:ext>
            </a:extLst>
          </p:cNvPr>
          <p:cNvSpPr txBox="1"/>
          <p:nvPr/>
        </p:nvSpPr>
        <p:spPr>
          <a:xfrm>
            <a:off x="3310635" y="4248271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Test de sauvegarde dans la carte SD</a:t>
            </a:r>
          </a:p>
        </p:txBody>
      </p:sp>
    </p:spTree>
    <p:extLst>
      <p:ext uri="{BB962C8B-B14F-4D97-AF65-F5344CB8AC3E}">
        <p14:creationId xmlns:p14="http://schemas.microsoft.com/office/powerpoint/2010/main" val="2233061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Unitaires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396876"/>
            <a:ext cx="7176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Test de réception des données en Python</a:t>
            </a:r>
          </a:p>
          <a:p>
            <a:r>
              <a:rPr lang="fr-FR" sz="1600" dirty="0"/>
              <a:t>	-Le programme reçoit, à travers le protocole UART, les données brutes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6B420-249C-4D61-B3EF-DC518249D30A}"/>
              </a:ext>
            </a:extLst>
          </p:cNvPr>
          <p:cNvSpPr txBox="1"/>
          <p:nvPr/>
        </p:nvSpPr>
        <p:spPr>
          <a:xfrm>
            <a:off x="3069335" y="3046004"/>
            <a:ext cx="3124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 Chaîne de caractères bruitée </a:t>
            </a:r>
            <a:r>
              <a:rPr lang="fr-FR" sz="1100" dirty="0"/>
              <a:t>reçue</a:t>
            </a:r>
            <a:r>
              <a:rPr lang="fr-FR" sz="1100" i="1" dirty="0"/>
              <a:t> par l’ordinateur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C7BC8-6765-4272-8EFE-F69B5105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88" y="2435225"/>
            <a:ext cx="6556904" cy="4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8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Unitaires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234542" y="1417364"/>
            <a:ext cx="717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Données réorganisées via Regex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6B420-249C-4D61-B3EF-DC518249D30A}"/>
              </a:ext>
            </a:extLst>
          </p:cNvPr>
          <p:cNvSpPr txBox="1"/>
          <p:nvPr/>
        </p:nvSpPr>
        <p:spPr>
          <a:xfrm>
            <a:off x="5086143" y="4872397"/>
            <a:ext cx="1731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Données </a:t>
            </a:r>
            <a:r>
              <a:rPr lang="fr-FR" sz="1100" dirty="0"/>
              <a:t>reçues</a:t>
            </a:r>
            <a:r>
              <a:rPr lang="fr-FR" sz="1100" i="1" dirty="0"/>
              <a:t> organisées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72BDB-553F-4D9B-99BA-4A2F36EE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3" y="305409"/>
            <a:ext cx="1862746" cy="45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Unitaires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234542" y="1417364"/>
            <a:ext cx="23268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Test de sauvegarde des données dans </a:t>
            </a:r>
            <a:r>
              <a:rPr lang="fr-FR" sz="2000" dirty="0" err="1"/>
              <a:t>Influxdb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6B420-249C-4D61-B3EF-DC518249D30A}"/>
              </a:ext>
            </a:extLst>
          </p:cNvPr>
          <p:cNvSpPr txBox="1"/>
          <p:nvPr/>
        </p:nvSpPr>
        <p:spPr>
          <a:xfrm>
            <a:off x="4936186" y="4493662"/>
            <a:ext cx="3215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Test de sauvegarde dans la base de données en cloud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401E9D-6FCB-4C4D-B566-EC3A4B05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67" y="339969"/>
            <a:ext cx="4781796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Unitaires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234542" y="1417364"/>
            <a:ext cx="5175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Test d’affichage local et sur </a:t>
            </a:r>
            <a:r>
              <a:rPr lang="fr-FR" sz="2000" dirty="0" err="1"/>
              <a:t>Grafana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41F5E-706C-4EFB-9E1E-1F598B863AC8}"/>
              </a:ext>
            </a:extLst>
          </p:cNvPr>
          <p:cNvSpPr txBox="1"/>
          <p:nvPr/>
        </p:nvSpPr>
        <p:spPr>
          <a:xfrm>
            <a:off x="1536483" y="189104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Les résultats d’affichage seront détaillés par </a:t>
            </a:r>
            <a:r>
              <a:rPr lang="fr-FR" sz="1600" dirty="0" err="1"/>
              <a:t>Caio</a:t>
            </a:r>
            <a:r>
              <a:rPr lang="fr-FR" sz="1600" dirty="0"/>
              <a:t> dans la section tests intégrés car plus précis</a:t>
            </a:r>
          </a:p>
        </p:txBody>
      </p:sp>
    </p:spTree>
    <p:extLst>
      <p:ext uri="{BB962C8B-B14F-4D97-AF65-F5344CB8AC3E}">
        <p14:creationId xmlns:p14="http://schemas.microsoft.com/office/powerpoint/2010/main" val="2822387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470678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Utilisation de la carte d’acquisition et une jambe en plastique visant à émuler une jambe humaine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Mesure des voies résistives en observant des variations de résistance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90EC-6CC5-4B8A-92DE-B6C4B62311C9}"/>
              </a:ext>
            </a:extLst>
          </p:cNvPr>
          <p:cNvSpPr txBox="1"/>
          <p:nvPr/>
        </p:nvSpPr>
        <p:spPr>
          <a:xfrm>
            <a:off x="4244990" y="4519616"/>
            <a:ext cx="2590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Test de mesure avec la jambe en plastique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3E5CB-0D52-45B3-9B2F-1C9AD3F6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55" y="2634760"/>
            <a:ext cx="3958328" cy="17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5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41F5E-706C-4EFB-9E1E-1F598B863AC8}"/>
              </a:ext>
            </a:extLst>
          </p:cNvPr>
          <p:cNvSpPr txBox="1"/>
          <p:nvPr/>
        </p:nvSpPr>
        <p:spPr>
          <a:xfrm>
            <a:off x="1536483" y="200789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Visualisation des mesures grâce à un</a:t>
            </a:r>
          </a:p>
          <a:p>
            <a:r>
              <a:rPr lang="fr-FR" sz="1600" dirty="0"/>
              <a:t>histogramme généré à partir du fichier .csv local et sur </a:t>
            </a:r>
            <a:r>
              <a:rPr lang="fr-FR" sz="1600" dirty="0" err="1"/>
              <a:t>Grafana</a:t>
            </a:r>
            <a:r>
              <a:rPr lang="fr-FR" sz="1600" dirty="0"/>
              <a:t> également.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Mesure des voies uniquement (température pas encore incluse à ce stade)</a:t>
            </a:r>
          </a:p>
        </p:txBody>
      </p:sp>
    </p:spTree>
    <p:extLst>
      <p:ext uri="{BB962C8B-B14F-4D97-AF65-F5344CB8AC3E}">
        <p14:creationId xmlns:p14="http://schemas.microsoft.com/office/powerpoint/2010/main" val="158764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90EC-6CC5-4B8A-92DE-B6C4B62311C9}"/>
              </a:ext>
            </a:extLst>
          </p:cNvPr>
          <p:cNvSpPr txBox="1"/>
          <p:nvPr/>
        </p:nvSpPr>
        <p:spPr>
          <a:xfrm>
            <a:off x="3221799" y="4493897"/>
            <a:ext cx="3469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Affichage des mesures sur </a:t>
            </a:r>
            <a:r>
              <a:rPr lang="fr-FR" sz="1100" i="1" dirty="0" err="1"/>
              <a:t>grafana</a:t>
            </a:r>
            <a:r>
              <a:rPr lang="fr-FR" sz="1100" i="1" dirty="0"/>
              <a:t> d’un test d’une minute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D99C7-768D-4C31-A24C-F0A0BCCC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18" y="1383057"/>
            <a:ext cx="6368601" cy="30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90EC-6CC5-4B8A-92DE-B6C4B62311C9}"/>
              </a:ext>
            </a:extLst>
          </p:cNvPr>
          <p:cNvSpPr txBox="1"/>
          <p:nvPr/>
        </p:nvSpPr>
        <p:spPr>
          <a:xfrm>
            <a:off x="3337302" y="4445016"/>
            <a:ext cx="2945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Histogramme généré à partir de fichier local 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522D-F7B4-4F45-9D7A-E9EBC5E7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25" y="1320735"/>
            <a:ext cx="3616634" cy="30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3BEEF4-9547-6E48-8840-98E7193FA8B4}"/>
              </a:ext>
            </a:extLst>
          </p:cNvPr>
          <p:cNvSpPr txBox="1"/>
          <p:nvPr/>
        </p:nvSpPr>
        <p:spPr>
          <a:xfrm>
            <a:off x="806980" y="1544850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AA34C-AC05-C74C-B1B2-BDAE333F5AC6}"/>
              </a:ext>
            </a:extLst>
          </p:cNvPr>
          <p:cNvSpPr txBox="1"/>
          <p:nvPr/>
        </p:nvSpPr>
        <p:spPr>
          <a:xfrm>
            <a:off x="2101568" y="2398587"/>
            <a:ext cx="38853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91780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90EC-6CC5-4B8A-92DE-B6C4B62311C9}"/>
              </a:ext>
            </a:extLst>
          </p:cNvPr>
          <p:cNvSpPr txBox="1"/>
          <p:nvPr/>
        </p:nvSpPr>
        <p:spPr>
          <a:xfrm>
            <a:off x="2779037" y="4493897"/>
            <a:ext cx="3823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/>
              <a:t>Affichage des mesures sur </a:t>
            </a:r>
            <a:r>
              <a:rPr lang="fr-FR" sz="1100" i="1" dirty="0" err="1"/>
              <a:t>grafana</a:t>
            </a:r>
            <a:r>
              <a:rPr lang="fr-FR" sz="1100" i="1" dirty="0"/>
              <a:t> avec mesure de température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3B39F-1BE6-42DA-AEF1-A8E89EE82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88" y="1427793"/>
            <a:ext cx="6330023" cy="30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07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41F5E-706C-4EFB-9E1E-1F598B863AC8}"/>
              </a:ext>
            </a:extLst>
          </p:cNvPr>
          <p:cNvSpPr txBox="1"/>
          <p:nvPr/>
        </p:nvSpPr>
        <p:spPr>
          <a:xfrm>
            <a:off x="1921816" y="1602254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Réalisation d’un dernier test de longue durée s’étalant sur plusieurs heures. (Utilisation d’une Raspberry Pi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Un problème que nous ignorons est survenu lors du test, entraînant la corruption de l’OS embarqué.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65239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44EBD-ED61-4644-AC0C-5349A1BE3242}"/>
              </a:ext>
            </a:extLst>
          </p:cNvPr>
          <p:cNvSpPr txBox="1"/>
          <p:nvPr/>
        </p:nvSpPr>
        <p:spPr>
          <a:xfrm>
            <a:off x="4162097" y="4587766"/>
            <a:ext cx="457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CF79-1F4B-4E70-A551-E2D2C821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92" y="1602254"/>
            <a:ext cx="5835477" cy="2605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A7C28-F012-4DD5-8541-5488B5E15EDA}"/>
              </a:ext>
            </a:extLst>
          </p:cNvPr>
          <p:cNvSpPr txBox="1"/>
          <p:nvPr/>
        </p:nvSpPr>
        <p:spPr>
          <a:xfrm>
            <a:off x="2286000" y="432615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i="1" dirty="0"/>
              <a:t>Montage avec </a:t>
            </a:r>
            <a:r>
              <a:rPr lang="fr-FR" sz="1100" i="1" dirty="0" err="1"/>
              <a:t>Respberry</a:t>
            </a:r>
            <a:r>
              <a:rPr lang="fr-FR" sz="1100" i="1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388807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V – Résultats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Tests Intégrés</a:t>
            </a:r>
            <a:endParaRPr lang="fr-FR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05663-ED77-48D0-A964-749D4DD0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08" y="1618712"/>
            <a:ext cx="6163783" cy="274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4ABDCE-CA84-41F8-8AC4-44E5ABB89B66}"/>
              </a:ext>
            </a:extLst>
          </p:cNvPr>
          <p:cNvSpPr txBox="1"/>
          <p:nvPr/>
        </p:nvSpPr>
        <p:spPr>
          <a:xfrm>
            <a:off x="2151246" y="451564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i="1" dirty="0"/>
              <a:t>Test avec </a:t>
            </a:r>
            <a:r>
              <a:rPr lang="fr-FR" sz="1100" i="1" dirty="0" err="1"/>
              <a:t>Respberry</a:t>
            </a:r>
            <a:r>
              <a:rPr lang="fr-FR" sz="1100" i="1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260984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3BEEF4-9547-6E48-8840-98E7193FA8B4}"/>
              </a:ext>
            </a:extLst>
          </p:cNvPr>
          <p:cNvSpPr txBox="1"/>
          <p:nvPr/>
        </p:nvSpPr>
        <p:spPr>
          <a:xfrm>
            <a:off x="806980" y="1544850"/>
            <a:ext cx="129614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6</a:t>
            </a:r>
            <a:endParaRPr lang="fr-FR" sz="135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AA34C-AC05-C74C-B1B2-BDAE333F5AC6}"/>
              </a:ext>
            </a:extLst>
          </p:cNvPr>
          <p:cNvSpPr txBox="1"/>
          <p:nvPr/>
        </p:nvSpPr>
        <p:spPr>
          <a:xfrm>
            <a:off x="2101568" y="2398587"/>
            <a:ext cx="43199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Roboto Black"/>
                <a:ea typeface="Roboto Black"/>
              </a:rPr>
              <a:t>Conclusion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0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C0B87-2D17-744B-971F-7E23E098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/>
                <a:ea typeface="Calibri"/>
                <a:cs typeface="Calibri"/>
              </a:rPr>
              <a:t>I – Introduction</a:t>
            </a:r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37577C-68E1-4883-8688-71F37D47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9996"/>
            <a:ext cx="4387850" cy="3263504"/>
          </a:xfrm>
        </p:spPr>
        <p:txBody>
          <a:bodyPr>
            <a:normAutofit/>
          </a:bodyPr>
          <a:lstStyle/>
          <a:p>
            <a:r>
              <a:rPr lang="fr-FR" sz="1600" b="0" dirty="0"/>
              <a:t>Collaboration entre l’ENSEIRB-MATMECA et la société </a:t>
            </a:r>
            <a:r>
              <a:rPr lang="fr-FR" sz="1600" b="0" dirty="0" err="1"/>
              <a:t>Thingva</a:t>
            </a:r>
            <a:endParaRPr lang="fr-FR" sz="1600" b="0" dirty="0"/>
          </a:p>
          <a:p>
            <a:r>
              <a:rPr lang="fr-FR" sz="1600" b="0" i="0" dirty="0">
                <a:solidFill>
                  <a:srgbClr val="374151"/>
                </a:solidFill>
                <a:effectLst/>
                <a:latin typeface="Söhne"/>
              </a:rPr>
              <a:t>Objectif : développer un système de suivi de paramètres physiologiques</a:t>
            </a:r>
          </a:p>
          <a:p>
            <a:r>
              <a:rPr lang="fr-FR" sz="1600" b="0" dirty="0">
                <a:solidFill>
                  <a:srgbClr val="374151"/>
                </a:solidFill>
                <a:latin typeface="Söhne"/>
              </a:rPr>
              <a:t>Objectif de notre projet : </a:t>
            </a:r>
            <a:r>
              <a:rPr lang="fr-FR" sz="1600" b="0" i="0" dirty="0">
                <a:solidFill>
                  <a:srgbClr val="374151"/>
                </a:solidFill>
                <a:effectLst/>
                <a:latin typeface="Söhne"/>
              </a:rPr>
              <a:t>Compléter le développement du système pour soutenir l'essai clinique.</a:t>
            </a:r>
          </a:p>
          <a:p>
            <a:endParaRPr lang="fr-FR" sz="20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38C38-F683-48FD-8268-6D5EC266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414" y="146940"/>
            <a:ext cx="1990183" cy="526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102511-F9F8-4AED-82D8-BFBAA5871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64" y="1462297"/>
            <a:ext cx="3543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3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3BEEF4-9547-6E48-8840-98E7193FA8B4}"/>
              </a:ext>
            </a:extLst>
          </p:cNvPr>
          <p:cNvSpPr txBox="1"/>
          <p:nvPr/>
        </p:nvSpPr>
        <p:spPr>
          <a:xfrm>
            <a:off x="806980" y="1544850"/>
            <a:ext cx="129614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35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AA34C-AC05-C74C-B1B2-BDAE333F5AC6}"/>
              </a:ext>
            </a:extLst>
          </p:cNvPr>
          <p:cNvSpPr txBox="1"/>
          <p:nvPr/>
        </p:nvSpPr>
        <p:spPr>
          <a:xfrm>
            <a:off x="2101568" y="2124911"/>
            <a:ext cx="43199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Matériaux et Méthodologie</a:t>
            </a:r>
          </a:p>
        </p:txBody>
      </p:sp>
    </p:spTree>
    <p:extLst>
      <p:ext uri="{BB962C8B-B14F-4D97-AF65-F5344CB8AC3E}">
        <p14:creationId xmlns:p14="http://schemas.microsoft.com/office/powerpoint/2010/main" val="67893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ea typeface="Calibri"/>
                <a:cs typeface="Calibri"/>
              </a:rPr>
              <a:t>II – Matériaux et Méthodologie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655042"/>
            <a:ext cx="7886700" cy="3351212"/>
          </a:xfrm>
        </p:spPr>
        <p:txBody>
          <a:bodyPr lIns="91440" tIns="45720" rIns="91440" bIns="4572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Répartition du projet 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Deux binômes : partie analogique et partie numérique.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Nous nous sommes occupés de la partie numérique du projet.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Objectifs du projet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Améliorer la base de code existante.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Visualiser et analyser les données du prototype existant.</a:t>
            </a:r>
          </a:p>
          <a:p>
            <a:pPr marL="6350" indent="0">
              <a:buNone/>
            </a:pPr>
            <a:br>
              <a:rPr lang="fr-FR" sz="14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45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5259-498A-4669-9E6C-479E899D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"/>
                <a:cs typeface="Calibri"/>
              </a:rPr>
              <a:t>II – Matériaux et Méthodologie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151E5D-E0AE-4F2B-9F79-A3451DDDE97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800744" y="1729514"/>
            <a:ext cx="5353325" cy="2635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86609E-EBEA-42EB-9AA0-2366990923C6}"/>
              </a:ext>
            </a:extLst>
          </p:cNvPr>
          <p:cNvSpPr txBox="1"/>
          <p:nvPr/>
        </p:nvSpPr>
        <p:spPr>
          <a:xfrm>
            <a:off x="3279228" y="1244766"/>
            <a:ext cx="271955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0" algn="l">
              <a:buNone/>
            </a:pPr>
            <a:r>
              <a:rPr lang="fr-FR" sz="1800" b="0" i="0" dirty="0">
                <a:solidFill>
                  <a:srgbClr val="374151"/>
                </a:solidFill>
                <a:effectLst/>
                <a:latin typeface="Söhne"/>
              </a:rPr>
              <a:t>Méthodologie utilisée </a:t>
            </a:r>
          </a:p>
          <a:p>
            <a:pPr marL="6350" indent="0">
              <a:buNone/>
            </a:pPr>
            <a:br>
              <a:rPr lang="fr-FR" sz="1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96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3BEEF4-9547-6E48-8840-98E7193FA8B4}"/>
              </a:ext>
            </a:extLst>
          </p:cNvPr>
          <p:cNvSpPr txBox="1"/>
          <p:nvPr/>
        </p:nvSpPr>
        <p:spPr>
          <a:xfrm>
            <a:off x="806980" y="1544850"/>
            <a:ext cx="129614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AA34C-AC05-C74C-B1B2-BDAE333F5AC6}"/>
              </a:ext>
            </a:extLst>
          </p:cNvPr>
          <p:cNvSpPr txBox="1"/>
          <p:nvPr/>
        </p:nvSpPr>
        <p:spPr>
          <a:xfrm>
            <a:off x="2103124" y="2248584"/>
            <a:ext cx="43199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Partie Bas Niveau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8AAA87-6CAC-CB44-A4C4-7FFCA87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3414073"/>
            <a:ext cx="578067" cy="7157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E26E52-B906-6CC5-6857-065AE3E0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203"/>
            <a:ext cx="7886700" cy="994172"/>
          </a:xfrm>
        </p:spPr>
        <p:txBody>
          <a:bodyPr>
            <a:normAutofit/>
          </a:bodyPr>
          <a:lstStyle/>
          <a:p>
            <a:r>
              <a:rPr lang="fr-FR" sz="2800" dirty="0">
                <a:cs typeface="Calibri Light"/>
              </a:rPr>
              <a:t>III – Partie Bas niveau</a:t>
            </a:r>
            <a:endParaRPr lang="fr-F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AF08-CA1D-4313-B52B-29250283C850}"/>
              </a:ext>
            </a:extLst>
          </p:cNvPr>
          <p:cNvSpPr txBox="1"/>
          <p:nvPr/>
        </p:nvSpPr>
        <p:spPr>
          <a:xfrm>
            <a:off x="1092210" y="10137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Matériaux</a:t>
            </a:r>
            <a:endParaRPr lang="fr-F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03180-4C93-478F-8D58-0C4EF9C6C4DC}"/>
              </a:ext>
            </a:extLst>
          </p:cNvPr>
          <p:cNvSpPr txBox="1"/>
          <p:nvPr/>
        </p:nvSpPr>
        <p:spPr>
          <a:xfrm>
            <a:off x="1092210" y="1378509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Carte d’acquisition</a:t>
            </a:r>
          </a:p>
          <a:p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Le fruit des projets SATI précédents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Elle permet de déduire la</a:t>
            </a:r>
          </a:p>
          <a:p>
            <a:r>
              <a:rPr lang="fr-FR" sz="1400" dirty="0"/>
              <a:t>résistance d’un filament résistif à travers une source de courant interne dont la valeur est connue (environ 1 mA)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F24A18-C8E6-458E-B321-D52DA308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36" y="177235"/>
            <a:ext cx="1960903" cy="24025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452F79-BA0C-428D-B911-325F8FF29076}"/>
              </a:ext>
            </a:extLst>
          </p:cNvPr>
          <p:cNvSpPr txBox="1"/>
          <p:nvPr/>
        </p:nvSpPr>
        <p:spPr>
          <a:xfrm>
            <a:off x="1555770" y="314910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Multiplexer ADG726</a:t>
            </a:r>
          </a:p>
          <a:p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Il permet de basculer rapidement entre les différentes voies afin d’obtenir des mesures quasi-simultanées.</a:t>
            </a:r>
          </a:p>
        </p:txBody>
      </p:sp>
      <p:pic>
        <p:nvPicPr>
          <p:cNvPr id="1026" name="Picture 2" descr="ADG726 Datasheet and Product Info | Analog Devices">
            <a:extLst>
              <a:ext uri="{FF2B5EF4-FFF2-40B4-BE49-F238E27FC236}">
                <a16:creationId xmlns:a16="http://schemas.microsoft.com/office/drawing/2014/main" id="{DAAD8B99-F076-47A8-AECC-9F108DBF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6" y="3149106"/>
            <a:ext cx="1924020" cy="18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7A7B9-D6F7-40EF-B1C6-D3F9162C789D}"/>
              </a:ext>
            </a:extLst>
          </p:cNvPr>
          <p:cNvSpPr txBox="1"/>
          <p:nvPr/>
        </p:nvSpPr>
        <p:spPr>
          <a:xfrm>
            <a:off x="5743262" y="2602834"/>
            <a:ext cx="31817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i="1" dirty="0"/>
              <a:t>Schéma électrique simplifié de la carte d’acquisition</a:t>
            </a:r>
          </a:p>
        </p:txBody>
      </p:sp>
    </p:spTree>
    <p:extLst>
      <p:ext uri="{BB962C8B-B14F-4D97-AF65-F5344CB8AC3E}">
        <p14:creationId xmlns:p14="http://schemas.microsoft.com/office/powerpoint/2010/main" val="4092826458"/>
      </p:ext>
    </p:extLst>
  </p:cSld>
  <p:clrMapOvr>
    <a:masterClrMapping/>
  </p:clrMapOvr>
</p:sld>
</file>

<file path=ppt/theme/theme1.xml><?xml version="1.0" encoding="utf-8"?>
<a:theme xmlns:a="http://schemas.openxmlformats.org/drawingml/2006/main" name="1-TITRE">
  <a:themeElements>
    <a:clrScheme name="Bordeaux INP">
      <a:dk1>
        <a:srgbClr val="2A2E46"/>
      </a:dk1>
      <a:lt1>
        <a:srgbClr val="FFFFFF"/>
      </a:lt1>
      <a:dk2>
        <a:srgbClr val="2A2E46"/>
      </a:dk2>
      <a:lt2>
        <a:srgbClr val="0BBBEF"/>
      </a:lt2>
      <a:accent1>
        <a:srgbClr val="79132F"/>
      </a:accent1>
      <a:accent2>
        <a:srgbClr val="C0504D"/>
      </a:accent2>
      <a:accent3>
        <a:srgbClr val="007970"/>
      </a:accent3>
      <a:accent4>
        <a:srgbClr val="0075B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-SOMMAI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- SLIDE avec cadre">
  <a:themeElements>
    <a:clrScheme name="Bordeaux INP">
      <a:dk1>
        <a:srgbClr val="2A2E46"/>
      </a:dk1>
      <a:lt1>
        <a:srgbClr val="FFFFFF"/>
      </a:lt1>
      <a:dk2>
        <a:srgbClr val="2A2E46"/>
      </a:dk2>
      <a:lt2>
        <a:srgbClr val="0BBBEF"/>
      </a:lt2>
      <a:accent1>
        <a:srgbClr val="79132F"/>
      </a:accent1>
      <a:accent2>
        <a:srgbClr val="C0504D"/>
      </a:accent2>
      <a:accent3>
        <a:srgbClr val="007970"/>
      </a:accent3>
      <a:accent4>
        <a:srgbClr val="0075B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-SLIDE avec fond">
  <a:themeElements>
    <a:clrScheme name="Bordeaux INP">
      <a:dk1>
        <a:srgbClr val="2A2E46"/>
      </a:dk1>
      <a:lt1>
        <a:srgbClr val="FFFFFF"/>
      </a:lt1>
      <a:dk2>
        <a:srgbClr val="2A2E46"/>
      </a:dk2>
      <a:lt2>
        <a:srgbClr val="0BBBEF"/>
      </a:lt2>
      <a:accent1>
        <a:srgbClr val="79132F"/>
      </a:accent1>
      <a:accent2>
        <a:srgbClr val="C0504D"/>
      </a:accent2>
      <a:accent3>
        <a:srgbClr val="007970"/>
      </a:accent3>
      <a:accent4>
        <a:srgbClr val="0075B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-SLIDE avec fond blanc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SLIDE de fin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865</Words>
  <Application>Microsoft Office PowerPoint</Application>
  <PresentationFormat>Affichage à l'écran (16:9)</PresentationFormat>
  <Paragraphs>158</Paragraphs>
  <Slides>34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6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1-TITRE</vt:lpstr>
      <vt:lpstr>2-SOMMAIRE</vt:lpstr>
      <vt:lpstr>3- SLIDE avec cadre</vt:lpstr>
      <vt:lpstr>4-SLIDE avec fond</vt:lpstr>
      <vt:lpstr>5-SLIDE avec fond blanc</vt:lpstr>
      <vt:lpstr>6_SLIDE de fin</vt:lpstr>
      <vt:lpstr>Présentation PowerPoint</vt:lpstr>
      <vt:lpstr>Présentation PowerPoint</vt:lpstr>
      <vt:lpstr>Présentation PowerPoint</vt:lpstr>
      <vt:lpstr>I – Introduction</vt:lpstr>
      <vt:lpstr>Présentation PowerPoint</vt:lpstr>
      <vt:lpstr>II – Matériaux et Méthodologie</vt:lpstr>
      <vt:lpstr>II – Matériaux et Méthodologie</vt:lpstr>
      <vt:lpstr>Présentation PowerPoint</vt:lpstr>
      <vt:lpstr>III – Partie Bas niveau</vt:lpstr>
      <vt:lpstr>III – Partie Bas niveau</vt:lpstr>
      <vt:lpstr>III – Partie Bas niveau</vt:lpstr>
      <vt:lpstr>III – Partie Bas niveau</vt:lpstr>
      <vt:lpstr>III – Partie Bas niveau</vt:lpstr>
      <vt:lpstr>III – Partie Bas niveau</vt:lpstr>
      <vt:lpstr>Présentation PowerPoint</vt:lpstr>
      <vt:lpstr>IV – Partie Haut niveau</vt:lpstr>
      <vt:lpstr>IV – Partie Haut niveau</vt:lpstr>
      <vt:lpstr>IV – Partie Haut niveau</vt:lpstr>
      <vt:lpstr>Présentation PowerPoint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V – Résultats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Anne Capbern</dc:creator>
  <cp:lastModifiedBy>Caio Molinari</cp:lastModifiedBy>
  <cp:revision>31</cp:revision>
  <dcterms:created xsi:type="dcterms:W3CDTF">2022-01-07T07:15:04Z</dcterms:created>
  <dcterms:modified xsi:type="dcterms:W3CDTF">2024-01-15T09:20:48Z</dcterms:modified>
</cp:coreProperties>
</file>